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95"/>
  </p:notesMasterIdLst>
  <p:sldIdLst>
    <p:sldId id="256" r:id="rId3"/>
    <p:sldId id="642" r:id="rId4"/>
    <p:sldId id="643" r:id="rId5"/>
    <p:sldId id="405" r:id="rId6"/>
    <p:sldId id="644" r:id="rId7"/>
    <p:sldId id="648" r:id="rId8"/>
    <p:sldId id="649" r:id="rId9"/>
    <p:sldId id="645" r:id="rId10"/>
    <p:sldId id="646" r:id="rId11"/>
    <p:sldId id="647" r:id="rId12"/>
    <p:sldId id="406" r:id="rId13"/>
    <p:sldId id="411" r:id="rId14"/>
    <p:sldId id="651" r:id="rId15"/>
    <p:sldId id="412" r:id="rId16"/>
    <p:sldId id="413" r:id="rId17"/>
    <p:sldId id="650" r:id="rId18"/>
    <p:sldId id="414" r:id="rId19"/>
    <p:sldId id="668" r:id="rId20"/>
    <p:sldId id="669" r:id="rId21"/>
    <p:sldId id="670" r:id="rId22"/>
    <p:sldId id="415" r:id="rId23"/>
    <p:sldId id="652" r:id="rId24"/>
    <p:sldId id="653" r:id="rId25"/>
    <p:sldId id="416" r:id="rId26"/>
    <p:sldId id="417" r:id="rId27"/>
    <p:sldId id="418" r:id="rId28"/>
    <p:sldId id="420" r:id="rId29"/>
    <p:sldId id="421" r:id="rId30"/>
    <p:sldId id="422" r:id="rId31"/>
    <p:sldId id="654" r:id="rId32"/>
    <p:sldId id="545" r:id="rId33"/>
    <p:sldId id="546" r:id="rId34"/>
    <p:sldId id="547" r:id="rId35"/>
    <p:sldId id="655" r:id="rId36"/>
    <p:sldId id="296" r:id="rId37"/>
    <p:sldId id="316" r:id="rId38"/>
    <p:sldId id="671" r:id="rId39"/>
    <p:sldId id="672" r:id="rId40"/>
    <p:sldId id="317" r:id="rId41"/>
    <p:sldId id="673" r:id="rId42"/>
    <p:sldId id="318" r:id="rId43"/>
    <p:sldId id="319" r:id="rId44"/>
    <p:sldId id="320" r:id="rId45"/>
    <p:sldId id="674" r:id="rId46"/>
    <p:sldId id="675" r:id="rId47"/>
    <p:sldId id="676" r:id="rId48"/>
    <p:sldId id="321" r:id="rId49"/>
    <p:sldId id="322" r:id="rId50"/>
    <p:sldId id="323" r:id="rId51"/>
    <p:sldId id="656" r:id="rId52"/>
    <p:sldId id="679" r:id="rId53"/>
    <p:sldId id="365" r:id="rId54"/>
    <p:sldId id="700" r:id="rId55"/>
    <p:sldId id="423" r:id="rId56"/>
    <p:sldId id="701" r:id="rId57"/>
    <p:sldId id="424" r:id="rId58"/>
    <p:sldId id="425" r:id="rId59"/>
    <p:sldId id="702" r:id="rId60"/>
    <p:sldId id="426" r:id="rId61"/>
    <p:sldId id="677" r:id="rId62"/>
    <p:sldId id="680" r:id="rId63"/>
    <p:sldId id="681" r:id="rId64"/>
    <p:sldId id="682" r:id="rId65"/>
    <p:sldId id="683" r:id="rId66"/>
    <p:sldId id="684" r:id="rId67"/>
    <p:sldId id="688" r:id="rId68"/>
    <p:sldId id="685" r:id="rId69"/>
    <p:sldId id="686" r:id="rId70"/>
    <p:sldId id="657" r:id="rId71"/>
    <p:sldId id="427" r:id="rId72"/>
    <p:sldId id="428" r:id="rId73"/>
    <p:sldId id="691" r:id="rId74"/>
    <p:sldId id="690" r:id="rId75"/>
    <p:sldId id="443" r:id="rId76"/>
    <p:sldId id="689" r:id="rId77"/>
    <p:sldId id="444" r:id="rId78"/>
    <p:sldId id="445" r:id="rId79"/>
    <p:sldId id="446" r:id="rId80"/>
    <p:sldId id="693" r:id="rId81"/>
    <p:sldId id="694" r:id="rId82"/>
    <p:sldId id="538" r:id="rId83"/>
    <p:sldId id="692" r:id="rId84"/>
    <p:sldId id="540" r:id="rId85"/>
    <p:sldId id="695" r:id="rId86"/>
    <p:sldId id="539" r:id="rId87"/>
    <p:sldId id="447" r:id="rId88"/>
    <p:sldId id="536" r:id="rId89"/>
    <p:sldId id="537" r:id="rId90"/>
    <p:sldId id="541" r:id="rId91"/>
    <p:sldId id="658" r:id="rId92"/>
    <p:sldId id="659" r:id="rId93"/>
    <p:sldId id="660" r:id="rId94"/>
    <p:sldId id="662" r:id="rId95"/>
    <p:sldId id="664" r:id="rId96"/>
    <p:sldId id="448" r:id="rId97"/>
    <p:sldId id="665" r:id="rId98"/>
    <p:sldId id="449" r:id="rId99"/>
    <p:sldId id="450" r:id="rId100"/>
    <p:sldId id="451" r:id="rId101"/>
    <p:sldId id="452" r:id="rId102"/>
    <p:sldId id="703" r:id="rId103"/>
    <p:sldId id="696" r:id="rId104"/>
    <p:sldId id="697" r:id="rId105"/>
    <p:sldId id="666" r:id="rId106"/>
    <p:sldId id="430" r:id="rId107"/>
    <p:sldId id="698" r:id="rId108"/>
    <p:sldId id="454" r:id="rId109"/>
    <p:sldId id="455" r:id="rId110"/>
    <p:sldId id="699" r:id="rId111"/>
    <p:sldId id="456" r:id="rId112"/>
    <p:sldId id="704" r:id="rId113"/>
    <p:sldId id="458" r:id="rId114"/>
    <p:sldId id="459" r:id="rId115"/>
    <p:sldId id="457" r:id="rId116"/>
    <p:sldId id="667" r:id="rId117"/>
    <p:sldId id="460" r:id="rId118"/>
    <p:sldId id="297" r:id="rId119"/>
    <p:sldId id="461" r:id="rId120"/>
    <p:sldId id="298" r:id="rId121"/>
    <p:sldId id="299" r:id="rId122"/>
    <p:sldId id="300" r:id="rId123"/>
    <p:sldId id="301" r:id="rId124"/>
    <p:sldId id="302" r:id="rId125"/>
    <p:sldId id="303" r:id="rId126"/>
    <p:sldId id="307" r:id="rId127"/>
    <p:sldId id="304" r:id="rId128"/>
    <p:sldId id="305" r:id="rId129"/>
    <p:sldId id="313" r:id="rId130"/>
    <p:sldId id="314" r:id="rId131"/>
    <p:sldId id="315" r:id="rId132"/>
    <p:sldId id="308" r:id="rId133"/>
    <p:sldId id="309" r:id="rId134"/>
    <p:sldId id="310" r:id="rId135"/>
    <p:sldId id="311" r:id="rId136"/>
    <p:sldId id="462" r:id="rId137"/>
    <p:sldId id="463" r:id="rId138"/>
    <p:sldId id="464" r:id="rId139"/>
    <p:sldId id="465" r:id="rId140"/>
    <p:sldId id="466" r:id="rId141"/>
    <p:sldId id="467" r:id="rId142"/>
    <p:sldId id="468" r:id="rId143"/>
    <p:sldId id="469" r:id="rId144"/>
    <p:sldId id="470" r:id="rId145"/>
    <p:sldId id="471" r:id="rId146"/>
    <p:sldId id="472" r:id="rId147"/>
    <p:sldId id="473" r:id="rId148"/>
    <p:sldId id="602" r:id="rId149"/>
    <p:sldId id="474" r:id="rId150"/>
    <p:sldId id="475" r:id="rId151"/>
    <p:sldId id="476" r:id="rId152"/>
    <p:sldId id="477" r:id="rId153"/>
    <p:sldId id="478" r:id="rId154"/>
    <p:sldId id="479" r:id="rId155"/>
    <p:sldId id="360" r:id="rId156"/>
    <p:sldId id="361" r:id="rId157"/>
    <p:sldId id="312" r:id="rId158"/>
    <p:sldId id="292" r:id="rId159"/>
    <p:sldId id="359" r:id="rId160"/>
    <p:sldId id="356" r:id="rId161"/>
    <p:sldId id="357" r:id="rId162"/>
    <p:sldId id="358" r:id="rId163"/>
    <p:sldId id="338" r:id="rId164"/>
    <p:sldId id="549" r:id="rId165"/>
    <p:sldId id="341" r:id="rId166"/>
    <p:sldId id="550" r:id="rId167"/>
    <p:sldId id="366" r:id="rId168"/>
    <p:sldId id="367" r:id="rId169"/>
    <p:sldId id="368" r:id="rId170"/>
    <p:sldId id="369" r:id="rId171"/>
    <p:sldId id="370" r:id="rId172"/>
    <p:sldId id="371" r:id="rId173"/>
    <p:sldId id="372" r:id="rId174"/>
    <p:sldId id="373" r:id="rId175"/>
    <p:sldId id="374" r:id="rId176"/>
    <p:sldId id="375" r:id="rId177"/>
    <p:sldId id="376" r:id="rId178"/>
    <p:sldId id="551" r:id="rId179"/>
    <p:sldId id="613" r:id="rId180"/>
    <p:sldId id="553" r:id="rId181"/>
    <p:sldId id="554" r:id="rId182"/>
    <p:sldId id="555" r:id="rId183"/>
    <p:sldId id="556" r:id="rId184"/>
    <p:sldId id="378" r:id="rId185"/>
    <p:sldId id="379" r:id="rId186"/>
    <p:sldId id="380" r:id="rId187"/>
    <p:sldId id="381" r:id="rId188"/>
    <p:sldId id="382" r:id="rId189"/>
    <p:sldId id="387" r:id="rId190"/>
    <p:sldId id="388" r:id="rId191"/>
    <p:sldId id="389" r:id="rId192"/>
    <p:sldId id="390" r:id="rId193"/>
    <p:sldId id="391" r:id="rId1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642"/>
            <p14:sldId id="643"/>
          </p14:sldIdLst>
        </p14:section>
        <p14:section name="设计、令人印象深刻、协作" id="{B9B51309-D148-4332-87C2-07BE32FBCA3B}">
          <p14:sldIdLst>
            <p14:sldId id="405"/>
            <p14:sldId id="644"/>
            <p14:sldId id="648"/>
            <p14:sldId id="649"/>
            <p14:sldId id="645"/>
            <p14:sldId id="646"/>
            <p14:sldId id="647"/>
            <p14:sldId id="406"/>
            <p14:sldId id="411"/>
            <p14:sldId id="651"/>
            <p14:sldId id="412"/>
            <p14:sldId id="413"/>
            <p14:sldId id="650"/>
            <p14:sldId id="414"/>
            <p14:sldId id="668"/>
            <p14:sldId id="669"/>
            <p14:sldId id="670"/>
            <p14:sldId id="415"/>
            <p14:sldId id="652"/>
            <p14:sldId id="653"/>
            <p14:sldId id="416"/>
            <p14:sldId id="417"/>
            <p14:sldId id="418"/>
            <p14:sldId id="420"/>
            <p14:sldId id="421"/>
            <p14:sldId id="422"/>
            <p14:sldId id="654"/>
            <p14:sldId id="545"/>
            <p14:sldId id="546"/>
            <p14:sldId id="547"/>
            <p14:sldId id="655"/>
            <p14:sldId id="296"/>
            <p14:sldId id="316"/>
            <p14:sldId id="671"/>
            <p14:sldId id="672"/>
            <p14:sldId id="317"/>
            <p14:sldId id="673"/>
            <p14:sldId id="318"/>
            <p14:sldId id="319"/>
            <p14:sldId id="320"/>
            <p14:sldId id="674"/>
            <p14:sldId id="675"/>
            <p14:sldId id="676"/>
            <p14:sldId id="321"/>
            <p14:sldId id="322"/>
            <p14:sldId id="323"/>
            <p14:sldId id="656"/>
            <p14:sldId id="679"/>
            <p14:sldId id="365"/>
            <p14:sldId id="700"/>
            <p14:sldId id="423"/>
            <p14:sldId id="701"/>
            <p14:sldId id="424"/>
            <p14:sldId id="425"/>
            <p14:sldId id="702"/>
            <p14:sldId id="426"/>
            <p14:sldId id="677"/>
            <p14:sldId id="680"/>
            <p14:sldId id="681"/>
            <p14:sldId id="682"/>
            <p14:sldId id="683"/>
            <p14:sldId id="684"/>
            <p14:sldId id="688"/>
            <p14:sldId id="685"/>
            <p14:sldId id="686"/>
            <p14:sldId id="657"/>
            <p14:sldId id="427"/>
            <p14:sldId id="428"/>
            <p14:sldId id="691"/>
            <p14:sldId id="690"/>
            <p14:sldId id="443"/>
            <p14:sldId id="689"/>
            <p14:sldId id="444"/>
            <p14:sldId id="445"/>
            <p14:sldId id="446"/>
            <p14:sldId id="693"/>
            <p14:sldId id="694"/>
            <p14:sldId id="538"/>
            <p14:sldId id="692"/>
            <p14:sldId id="540"/>
            <p14:sldId id="695"/>
            <p14:sldId id="539"/>
            <p14:sldId id="447"/>
            <p14:sldId id="536"/>
            <p14:sldId id="537"/>
            <p14:sldId id="541"/>
            <p14:sldId id="658"/>
            <p14:sldId id="659"/>
            <p14:sldId id="660"/>
            <p14:sldId id="662"/>
            <p14:sldId id="664"/>
            <p14:sldId id="448"/>
            <p14:sldId id="665"/>
            <p14:sldId id="449"/>
            <p14:sldId id="450"/>
            <p14:sldId id="451"/>
            <p14:sldId id="452"/>
            <p14:sldId id="703"/>
            <p14:sldId id="696"/>
            <p14:sldId id="697"/>
            <p14:sldId id="666"/>
            <p14:sldId id="430"/>
            <p14:sldId id="698"/>
            <p14:sldId id="454"/>
            <p14:sldId id="455"/>
            <p14:sldId id="699"/>
            <p14:sldId id="456"/>
            <p14:sldId id="704"/>
            <p14:sldId id="458"/>
            <p14:sldId id="459"/>
            <p14:sldId id="457"/>
            <p14:sldId id="667"/>
            <p14:sldId id="460"/>
            <p14:sldId id="297"/>
            <p14:sldId id="461"/>
            <p14:sldId id="298"/>
            <p14:sldId id="299"/>
            <p14:sldId id="300"/>
            <p14:sldId id="301"/>
            <p14:sldId id="302"/>
            <p14:sldId id="303"/>
            <p14:sldId id="307"/>
            <p14:sldId id="304"/>
            <p14:sldId id="305"/>
            <p14:sldId id="313"/>
            <p14:sldId id="314"/>
            <p14:sldId id="315"/>
            <p14:sldId id="308"/>
            <p14:sldId id="309"/>
            <p14:sldId id="310"/>
            <p14:sldId id="31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602"/>
            <p14:sldId id="474"/>
            <p14:sldId id="475"/>
            <p14:sldId id="476"/>
            <p14:sldId id="477"/>
            <p14:sldId id="478"/>
            <p14:sldId id="479"/>
            <p14:sldId id="360"/>
            <p14:sldId id="361"/>
            <p14:sldId id="312"/>
            <p14:sldId id="292"/>
            <p14:sldId id="359"/>
            <p14:sldId id="356"/>
            <p14:sldId id="357"/>
            <p14:sldId id="358"/>
            <p14:sldId id="338"/>
            <p14:sldId id="549"/>
            <p14:sldId id="341"/>
            <p14:sldId id="550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了解更多" id="{2CC34DB2-6590-42C0-AD4B-A04C6060184E}">
          <p14:sldIdLst>
            <p14:sldId id="373"/>
            <p14:sldId id="374"/>
            <p14:sldId id="375"/>
            <p14:sldId id="376"/>
            <p14:sldId id="551"/>
            <p14:sldId id="613"/>
            <p14:sldId id="553"/>
            <p14:sldId id="554"/>
            <p14:sldId id="555"/>
            <p14:sldId id="556"/>
            <p14:sldId id="378"/>
            <p14:sldId id="379"/>
            <p14:sldId id="380"/>
            <p14:sldId id="381"/>
            <p14:sldId id="382"/>
            <p14:sldId id="387"/>
            <p14:sldId id="388"/>
            <p14:sldId id="389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2B4A6"/>
    <a:srgbClr val="734F29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86410" autoAdjust="0"/>
  </p:normalViewPr>
  <p:slideViewPr>
    <p:cSldViewPr snapToGrid="0">
      <p:cViewPr varScale="1">
        <p:scale>
          <a:sx n="74" d="100"/>
          <a:sy n="74" d="100"/>
        </p:scale>
        <p:origin x="379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60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customXml" Target="../customXml/item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viewProps" Target="view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73.xml"/><Relationship Id="rId13" Type="http://schemas.openxmlformats.org/officeDocument/2006/relationships/slide" Target="slides/slide180.xml"/><Relationship Id="rId18" Type="http://schemas.openxmlformats.org/officeDocument/2006/relationships/slide" Target="slides/slide185.xml"/><Relationship Id="rId3" Type="http://schemas.openxmlformats.org/officeDocument/2006/relationships/slide" Target="slides/slide168.xml"/><Relationship Id="rId21" Type="http://schemas.openxmlformats.org/officeDocument/2006/relationships/slide" Target="slides/slide188.xml"/><Relationship Id="rId7" Type="http://schemas.openxmlformats.org/officeDocument/2006/relationships/slide" Target="slides/slide172.xml"/><Relationship Id="rId12" Type="http://schemas.openxmlformats.org/officeDocument/2006/relationships/slide" Target="slides/slide179.xml"/><Relationship Id="rId17" Type="http://schemas.openxmlformats.org/officeDocument/2006/relationships/slide" Target="slides/slide184.xml"/><Relationship Id="rId25" Type="http://schemas.openxmlformats.org/officeDocument/2006/relationships/slide" Target="slides/slide192.xml"/><Relationship Id="rId2" Type="http://schemas.openxmlformats.org/officeDocument/2006/relationships/slide" Target="slides/slide167.xml"/><Relationship Id="rId16" Type="http://schemas.openxmlformats.org/officeDocument/2006/relationships/slide" Target="slides/slide183.xml"/><Relationship Id="rId20" Type="http://schemas.openxmlformats.org/officeDocument/2006/relationships/slide" Target="slides/slide187.xml"/><Relationship Id="rId1" Type="http://schemas.openxmlformats.org/officeDocument/2006/relationships/slide" Target="slides/slide166.xml"/><Relationship Id="rId6" Type="http://schemas.openxmlformats.org/officeDocument/2006/relationships/slide" Target="slides/slide171.xml"/><Relationship Id="rId11" Type="http://schemas.openxmlformats.org/officeDocument/2006/relationships/slide" Target="slides/slide176.xml"/><Relationship Id="rId24" Type="http://schemas.openxmlformats.org/officeDocument/2006/relationships/slide" Target="slides/slide191.xml"/><Relationship Id="rId5" Type="http://schemas.openxmlformats.org/officeDocument/2006/relationships/slide" Target="slides/slide170.xml"/><Relationship Id="rId15" Type="http://schemas.openxmlformats.org/officeDocument/2006/relationships/slide" Target="slides/slide182.xml"/><Relationship Id="rId23" Type="http://schemas.openxmlformats.org/officeDocument/2006/relationships/slide" Target="slides/slide190.xml"/><Relationship Id="rId10" Type="http://schemas.openxmlformats.org/officeDocument/2006/relationships/slide" Target="slides/slide175.xml"/><Relationship Id="rId19" Type="http://schemas.openxmlformats.org/officeDocument/2006/relationships/slide" Target="slides/slide186.xml"/><Relationship Id="rId4" Type="http://schemas.openxmlformats.org/officeDocument/2006/relationships/slide" Target="slides/slide169.xml"/><Relationship Id="rId9" Type="http://schemas.openxmlformats.org/officeDocument/2006/relationships/slide" Target="slides/slide174.xml"/><Relationship Id="rId14" Type="http://schemas.openxmlformats.org/officeDocument/2006/relationships/slide" Target="slides/slide181.xml"/><Relationship Id="rId22" Type="http://schemas.openxmlformats.org/officeDocument/2006/relationships/slide" Target="slides/slide18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5-10T11:10:01.886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C13577B-6902-467D-A26C-08A0DD5E4E03}" type="datetimeFigureOut">
              <a:t>2020/5/10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F61EA0F-A667-4B49-8422-0062BC55E24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日结束，周五，</a:t>
            </a:r>
            <a:r>
              <a:rPr lang="en-US" altLang="zh-CN" dirty="0"/>
              <a:t>42</a:t>
            </a:r>
            <a:r>
              <a:rPr lang="zh-CN" altLang="en-US" dirty="0"/>
              <a:t>学时。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61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12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日，周二，学时</a:t>
            </a:r>
            <a:r>
              <a:rPr lang="en-US" altLang="zh-CN" dirty="0"/>
              <a:t>44</a:t>
            </a:r>
            <a:r>
              <a:rPr lang="zh-CN" altLang="en-US" dirty="0"/>
              <a:t>结束。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25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日，周五，学时</a:t>
            </a:r>
            <a:r>
              <a:rPr lang="en-US" altLang="zh-CN" dirty="0"/>
              <a:t>46</a:t>
            </a:r>
            <a:r>
              <a:rPr lang="zh-CN" altLang="en-US" dirty="0"/>
              <a:t>结束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005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日，周五，学时</a:t>
            </a:r>
            <a:r>
              <a:rPr lang="en-US" altLang="zh-CN" dirty="0"/>
              <a:t>46</a:t>
            </a:r>
            <a:r>
              <a:rPr lang="zh-CN" altLang="en-US" dirty="0"/>
              <a:t>结束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02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日，周二，学时</a:t>
            </a:r>
            <a:r>
              <a:rPr lang="en-US" altLang="zh-CN" dirty="0"/>
              <a:t>48</a:t>
            </a:r>
            <a:r>
              <a:rPr lang="zh-CN" altLang="en-US" dirty="0"/>
              <a:t>结束。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19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32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CN" sz="5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CN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2020/5/10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2020/5/10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2020/5/10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2020/5/10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CN" sz="4800">
                <a:solidFill>
                  <a:srgbClr val="D247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2020/5/10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2020/5/10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2020/5/10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2020/5/10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2020/5/10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2020/5/10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2020/5/10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  <a:pPr/>
              <a:t>5/10/2020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5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43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1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3.png"/><Relationship Id="rId7" Type="http://schemas.openxmlformats.org/officeDocument/2006/relationships/image" Target="../media/image2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新模电授课</a:t>
            </a:r>
            <a:r>
              <a:rPr lang="en-US" altLang="zh-CN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——PART4</a:t>
            </a:r>
            <a:endParaRPr lang="zh-CN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西安交通大学 杨建国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2"/>
    </mc:Choice>
    <mc:Fallback xmlns="">
      <p:transition spd="slow" advTm="50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548005"/>
            <a:ext cx="83724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030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90" y="2112236"/>
            <a:ext cx="4162425" cy="9048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前述电路的周期计算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6242" y="1361876"/>
            <a:ext cx="6600825" cy="723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435" y="1329416"/>
            <a:ext cx="3990975" cy="1714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95985" y="2853001"/>
            <a:ext cx="90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99196" y="3148376"/>
            <a:ext cx="8755025" cy="3159990"/>
            <a:chOff x="604434" y="3459436"/>
            <a:chExt cx="8755025" cy="315999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434" y="3459436"/>
              <a:ext cx="6648450" cy="3000375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 flipV="1">
              <a:off x="3912335" y="3581034"/>
              <a:ext cx="0" cy="303839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912335" y="6035040"/>
              <a:ext cx="465689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702560" y="4206240"/>
              <a:ext cx="465689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595985" y="4402183"/>
              <a:ext cx="465689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箭头连接符 14"/>
          <p:cNvCxnSpPr/>
          <p:nvPr/>
        </p:nvCxnSpPr>
        <p:spPr>
          <a:xfrm>
            <a:off x="7738968" y="1928192"/>
            <a:ext cx="48170" cy="379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484783" y="2669986"/>
            <a:ext cx="0" cy="142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8627165" y="2554624"/>
            <a:ext cx="0" cy="134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120" y="5794285"/>
            <a:ext cx="6334125" cy="904875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2FF341C0-AF83-40A0-8CF7-648B9D25CAE9}"/>
              </a:ext>
            </a:extLst>
          </p:cNvPr>
          <p:cNvSpPr/>
          <p:nvPr/>
        </p:nvSpPr>
        <p:spPr>
          <a:xfrm>
            <a:off x="5164282" y="3906982"/>
            <a:ext cx="2109354" cy="166254"/>
          </a:xfrm>
          <a:custGeom>
            <a:avLst/>
            <a:gdLst>
              <a:gd name="connsiteX0" fmla="*/ 0 w 2109354"/>
              <a:gd name="connsiteY0" fmla="*/ 166254 h 166254"/>
              <a:gd name="connsiteX1" fmla="*/ 498763 w 2109354"/>
              <a:gd name="connsiteY1" fmla="*/ 93518 h 166254"/>
              <a:gd name="connsiteX2" fmla="*/ 1392382 w 2109354"/>
              <a:gd name="connsiteY2" fmla="*/ 31173 h 166254"/>
              <a:gd name="connsiteX3" fmla="*/ 2109354 w 2109354"/>
              <a:gd name="connsiteY3" fmla="*/ 0 h 1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9354" h="166254">
                <a:moveTo>
                  <a:pt x="0" y="166254"/>
                </a:moveTo>
                <a:cubicBezTo>
                  <a:pt x="133349" y="141142"/>
                  <a:pt x="266699" y="116031"/>
                  <a:pt x="498763" y="93518"/>
                </a:cubicBezTo>
                <a:cubicBezTo>
                  <a:pt x="730827" y="71005"/>
                  <a:pt x="1123950" y="46759"/>
                  <a:pt x="1392382" y="31173"/>
                </a:cubicBezTo>
                <a:cubicBezTo>
                  <a:pt x="1660814" y="15587"/>
                  <a:pt x="1885084" y="7793"/>
                  <a:pt x="2109354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D54D28E-C238-4491-9445-B3DB81423DE6}"/>
              </a:ext>
            </a:extLst>
          </p:cNvPr>
          <p:cNvCxnSpPr/>
          <p:nvPr/>
        </p:nvCxnSpPr>
        <p:spPr>
          <a:xfrm>
            <a:off x="2909455" y="1928192"/>
            <a:ext cx="1288472" cy="25814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1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66724C-4519-4B67-81F8-DB1B0C91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2" y="1413163"/>
            <a:ext cx="6680025" cy="42313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4B218B-8E09-4C24-BFD4-3CBDB1D6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6" y="1413163"/>
            <a:ext cx="4942131" cy="42313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F4ECD2B-3ADE-4FA7-B57B-0854657B82E5}"/>
              </a:ext>
            </a:extLst>
          </p:cNvPr>
          <p:cNvSpPr txBox="1"/>
          <p:nvPr/>
        </p:nvSpPr>
        <p:spPr>
          <a:xfrm>
            <a:off x="1766454" y="5859425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两个电路结构相同，用</a:t>
            </a:r>
            <a:r>
              <a:rPr lang="en-US" altLang="zh-CN" dirty="0"/>
              <a:t>4.5ns</a:t>
            </a:r>
            <a:r>
              <a:rPr lang="zh-CN" altLang="en-US" dirty="0"/>
              <a:t>比较器</a:t>
            </a:r>
            <a:r>
              <a:rPr lang="en-US" altLang="zh-CN" dirty="0"/>
              <a:t>TLV3501</a:t>
            </a:r>
            <a:r>
              <a:rPr lang="zh-CN" altLang="en-US" dirty="0"/>
              <a:t>代替运放</a:t>
            </a:r>
            <a:r>
              <a:rPr lang="en-US" altLang="zh-CN" dirty="0"/>
              <a:t>OPA350</a:t>
            </a:r>
            <a:r>
              <a:rPr lang="zh-CN" altLang="en-US" dirty="0"/>
              <a:t>，效果更好</a:t>
            </a:r>
            <a:r>
              <a:rPr lang="en-US" altLang="zh-CN" dirty="0"/>
              <a:t>——</a:t>
            </a:r>
            <a:r>
              <a:rPr lang="zh-CN" altLang="en-US" dirty="0"/>
              <a:t>与理论估算周期更吻合。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B5BB6B-1337-41EC-9FFE-521B4C13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693" y="317691"/>
            <a:ext cx="6334125" cy="9048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180A32-7B43-456D-8A2B-294D45A8E994}"/>
              </a:ext>
            </a:extLst>
          </p:cNvPr>
          <p:cNvSpPr txBox="1"/>
          <p:nvPr/>
        </p:nvSpPr>
        <p:spPr>
          <a:xfrm>
            <a:off x="7892818" y="5854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=20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s*ln3=21.97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1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E1C02E-74FB-4C27-819D-012E2CB2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" y="1325987"/>
            <a:ext cx="4747804" cy="4065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CD525D-5F26-47B6-86E4-A84F8B7AB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466" y="879178"/>
            <a:ext cx="7292330" cy="43170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F2414B-04F9-4CB4-BC27-5A12314A220A}"/>
              </a:ext>
            </a:extLst>
          </p:cNvPr>
          <p:cNvSpPr txBox="1"/>
          <p:nvPr/>
        </p:nvSpPr>
        <p:spPr>
          <a:xfrm>
            <a:off x="4322618" y="5486400"/>
            <a:ext cx="578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理论计算：</a:t>
            </a:r>
            <a:r>
              <a:rPr lang="en-US" altLang="zh-CN" dirty="0"/>
              <a:t>T=21.97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μs</a:t>
            </a:r>
            <a:endParaRPr lang="en-US" altLang="zh-CN" dirty="0"/>
          </a:p>
          <a:p>
            <a:r>
              <a:rPr lang="en-US" altLang="zh-CN" dirty="0"/>
              <a:t>OPA350,T=23.41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多数原因为运放摆脱憋死状态需要时间。运放不适合。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93627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0CE79C-2A1C-4422-915C-E209988A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30" y="997528"/>
            <a:ext cx="7354379" cy="43537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D6B05E-59F1-4072-BA12-D929FBC511CF}"/>
              </a:ext>
            </a:extLst>
          </p:cNvPr>
          <p:cNvSpPr txBox="1"/>
          <p:nvPr/>
        </p:nvSpPr>
        <p:spPr>
          <a:xfrm>
            <a:off x="3522518" y="5548747"/>
            <a:ext cx="787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理论计算：</a:t>
            </a:r>
            <a:r>
              <a:rPr lang="en-US" altLang="zh-CN" dirty="0"/>
              <a:t>T=21.97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μs</a:t>
            </a:r>
            <a:endParaRPr lang="en-US" altLang="zh-CN" dirty="0"/>
          </a:p>
          <a:p>
            <a:r>
              <a:rPr lang="en-US" altLang="zh-CN" dirty="0"/>
              <a:t>TLV3501,T=22.09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比较器可以不存在憋死状态，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TLV3501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的延迟时间，适合于此。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165905-DAF1-4568-8E12-851C9B67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1" y="1330037"/>
            <a:ext cx="4927322" cy="42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941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方波三角波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电路和原理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周期计算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参数独立调节</a:t>
            </a:r>
          </a:p>
        </p:txBody>
      </p:sp>
    </p:spTree>
    <p:extLst>
      <p:ext uri="{BB962C8B-B14F-4D97-AF65-F5344CB8AC3E}">
        <p14:creationId xmlns:p14="http://schemas.microsoft.com/office/powerpoint/2010/main" val="5906224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方波三角波发生器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改恒压充电为恒流充电即可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110641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用积分器</a:t>
            </a:r>
            <a:r>
              <a:rPr lang="en-US" altLang="zh-CN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反相器，代替原电路中的</a:t>
            </a:r>
            <a:r>
              <a:rPr lang="en-US" altLang="zh-CN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充电电路，即可实现斜波线性变化，实现三角波。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508" y="3200400"/>
            <a:ext cx="7548505" cy="2976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269974"/>
            <a:ext cx="2932776" cy="268666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705678" y="3299791"/>
            <a:ext cx="2733261" cy="2653748"/>
          </a:xfrm>
          <a:custGeom>
            <a:avLst/>
            <a:gdLst>
              <a:gd name="connsiteX0" fmla="*/ 0 w 2733261"/>
              <a:gd name="connsiteY0" fmla="*/ 0 h 2653748"/>
              <a:gd name="connsiteX1" fmla="*/ 0 w 2733261"/>
              <a:gd name="connsiteY1" fmla="*/ 2415209 h 2653748"/>
              <a:gd name="connsiteX2" fmla="*/ 168965 w 2733261"/>
              <a:gd name="connsiteY2" fmla="*/ 2584174 h 2653748"/>
              <a:gd name="connsiteX3" fmla="*/ 218661 w 2733261"/>
              <a:gd name="connsiteY3" fmla="*/ 2653748 h 2653748"/>
              <a:gd name="connsiteX4" fmla="*/ 576470 w 2733261"/>
              <a:gd name="connsiteY4" fmla="*/ 2653748 h 2653748"/>
              <a:gd name="connsiteX5" fmla="*/ 765313 w 2733261"/>
              <a:gd name="connsiteY5" fmla="*/ 2464905 h 2653748"/>
              <a:gd name="connsiteX6" fmla="*/ 765313 w 2733261"/>
              <a:gd name="connsiteY6" fmla="*/ 477079 h 2653748"/>
              <a:gd name="connsiteX7" fmla="*/ 874644 w 2733261"/>
              <a:gd name="connsiteY7" fmla="*/ 367748 h 2653748"/>
              <a:gd name="connsiteX8" fmla="*/ 2733261 w 2733261"/>
              <a:gd name="connsiteY8" fmla="*/ 367748 h 2653748"/>
              <a:gd name="connsiteX9" fmla="*/ 2733261 w 2733261"/>
              <a:gd name="connsiteY9" fmla="*/ 0 h 2653748"/>
              <a:gd name="connsiteX10" fmla="*/ 0 w 2733261"/>
              <a:gd name="connsiteY10" fmla="*/ 0 h 265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33261" h="2653748">
                <a:moveTo>
                  <a:pt x="0" y="0"/>
                </a:moveTo>
                <a:lnTo>
                  <a:pt x="0" y="2415209"/>
                </a:lnTo>
                <a:lnTo>
                  <a:pt x="168965" y="2584174"/>
                </a:lnTo>
                <a:lnTo>
                  <a:pt x="218661" y="2653748"/>
                </a:lnTo>
                <a:lnTo>
                  <a:pt x="576470" y="2653748"/>
                </a:lnTo>
                <a:lnTo>
                  <a:pt x="765313" y="2464905"/>
                </a:lnTo>
                <a:lnTo>
                  <a:pt x="765313" y="477079"/>
                </a:lnTo>
                <a:lnTo>
                  <a:pt x="874644" y="367748"/>
                </a:lnTo>
                <a:lnTo>
                  <a:pt x="2733261" y="367748"/>
                </a:lnTo>
                <a:lnTo>
                  <a:pt x="273326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5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992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DF8318-E9C6-4F42-ADF7-D4F6FF61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8" y="1045273"/>
            <a:ext cx="11896463" cy="414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347A5B-4B81-4563-BD0A-833D94061B86}"/>
              </a:ext>
            </a:extLst>
          </p:cNvPr>
          <p:cNvSpPr txBox="1"/>
          <p:nvPr/>
        </p:nvSpPr>
        <p:spPr>
          <a:xfrm>
            <a:off x="3709555" y="4930032"/>
            <a:ext cx="60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JX_</a:t>
            </a:r>
            <a:r>
              <a:rPr lang="zh-CN" altLang="en-US" dirty="0"/>
              <a:t>方波三角波雏形</a:t>
            </a:r>
          </a:p>
        </p:txBody>
      </p:sp>
    </p:spTree>
    <p:extLst>
      <p:ext uri="{BB962C8B-B14F-4D97-AF65-F5344CB8AC3E}">
        <p14:creationId xmlns:p14="http://schemas.microsoft.com/office/powerpoint/2010/main" val="1356742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方波三角波发生器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节省一个运放的标准电路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55" y="1205066"/>
            <a:ext cx="5306667" cy="2563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88" y="3768456"/>
            <a:ext cx="63246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44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方波三角波发生器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990"/>
            <a:ext cx="6143643" cy="894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2" y="2537882"/>
            <a:ext cx="6324600" cy="2867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051" y="1470990"/>
            <a:ext cx="5828662" cy="804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704" y="2309283"/>
            <a:ext cx="1331835" cy="55442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H="1">
            <a:off x="775252" y="5059017"/>
            <a:ext cx="80507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74" y="4867377"/>
            <a:ext cx="383926" cy="254069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H="1">
            <a:off x="775252" y="3468756"/>
            <a:ext cx="237545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1585" y="2312716"/>
            <a:ext cx="1258762" cy="547561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>
            <a:off x="323553" y="2357884"/>
            <a:ext cx="3115386" cy="2691194"/>
          </a:xfrm>
          <a:custGeom>
            <a:avLst/>
            <a:gdLst>
              <a:gd name="connsiteX0" fmla="*/ 3115386 w 3115386"/>
              <a:gd name="connsiteY0" fmla="*/ 236229 h 2691194"/>
              <a:gd name="connsiteX1" fmla="*/ 223099 w 3115386"/>
              <a:gd name="connsiteY1" fmla="*/ 236229 h 2691194"/>
              <a:gd name="connsiteX2" fmla="*/ 411943 w 3115386"/>
              <a:gd name="connsiteY2" fmla="*/ 2691194 h 269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5386" h="2691194">
                <a:moveTo>
                  <a:pt x="3115386" y="236229"/>
                </a:moveTo>
                <a:cubicBezTo>
                  <a:pt x="1894529" y="31648"/>
                  <a:pt x="673673" y="-172932"/>
                  <a:pt x="223099" y="236229"/>
                </a:cubicBezTo>
                <a:cubicBezTo>
                  <a:pt x="-227475" y="645390"/>
                  <a:pt x="92234" y="1668292"/>
                  <a:pt x="411943" y="2691194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692" y="3297345"/>
            <a:ext cx="465719" cy="342821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2573383" y="2554037"/>
            <a:ext cx="6648994" cy="946809"/>
          </a:xfrm>
          <a:custGeom>
            <a:avLst/>
            <a:gdLst>
              <a:gd name="connsiteX0" fmla="*/ 6648994 w 6648994"/>
              <a:gd name="connsiteY0" fmla="*/ 71597 h 946809"/>
              <a:gd name="connsiteX1" fmla="*/ 4454434 w 6648994"/>
              <a:gd name="connsiteY1" fmla="*/ 19346 h 946809"/>
              <a:gd name="connsiteX2" fmla="*/ 2090057 w 6648994"/>
              <a:gd name="connsiteY2" fmla="*/ 358980 h 946809"/>
              <a:gd name="connsiteX3" fmla="*/ 378823 w 6648994"/>
              <a:gd name="connsiteY3" fmla="*/ 254477 h 946809"/>
              <a:gd name="connsiteX4" fmla="*/ 0 w 6648994"/>
              <a:gd name="connsiteY4" fmla="*/ 946809 h 946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8994" h="946809">
                <a:moveTo>
                  <a:pt x="6648994" y="71597"/>
                </a:moveTo>
                <a:cubicBezTo>
                  <a:pt x="5931625" y="21523"/>
                  <a:pt x="5214257" y="-28551"/>
                  <a:pt x="4454434" y="19346"/>
                </a:cubicBezTo>
                <a:cubicBezTo>
                  <a:pt x="3694611" y="67243"/>
                  <a:pt x="2769325" y="319792"/>
                  <a:pt x="2090057" y="358980"/>
                </a:cubicBezTo>
                <a:cubicBezTo>
                  <a:pt x="1410789" y="398168"/>
                  <a:pt x="727166" y="156506"/>
                  <a:pt x="378823" y="254477"/>
                </a:cubicBezTo>
                <a:cubicBezTo>
                  <a:pt x="30480" y="352448"/>
                  <a:pt x="15240" y="649628"/>
                  <a:pt x="0" y="946809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692" y="5404907"/>
            <a:ext cx="7920849" cy="148132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5751" y="3779123"/>
            <a:ext cx="34480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04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65599DB-4D20-41CF-A244-3B46B605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44" y="256690"/>
            <a:ext cx="6292371" cy="3494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E4F6C6-745D-4CFB-A162-87BEFB23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662" y="2656889"/>
            <a:ext cx="7100353" cy="41072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51CDAC-3581-423D-92F4-4C8E510D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214" y="4059677"/>
            <a:ext cx="34480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68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滤波器形态分类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4" y="1660391"/>
            <a:ext cx="11332845" cy="49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01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对称性更强的标准电路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需要重新计算周期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039" y="2624692"/>
            <a:ext cx="6724650" cy="3419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0" y="1530625"/>
            <a:ext cx="4529823" cy="218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786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8095B3-9513-416A-A09B-7348DD34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569743"/>
            <a:ext cx="11544300" cy="53538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E0EC0B-A9EF-4BD7-8AEA-8694C63C065C}"/>
              </a:ext>
            </a:extLst>
          </p:cNvPr>
          <p:cNvSpPr txBox="1"/>
          <p:nvPr/>
        </p:nvSpPr>
        <p:spPr>
          <a:xfrm>
            <a:off x="498765" y="5923620"/>
            <a:ext cx="1054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此电路仅为弥补常用运放</a:t>
            </a:r>
            <a:r>
              <a:rPr lang="en-US" altLang="zh-CN" dirty="0"/>
              <a:t>LM324</a:t>
            </a:r>
            <a:r>
              <a:rPr lang="zh-CN" altLang="en-US" dirty="0"/>
              <a:t>、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A741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等的输出不对称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会导致积分器上升、下降坡度不相等。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很多对称输出运放，并不需要稳压管帮忙。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2223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参数独立可调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占空比改变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9" y="1397276"/>
            <a:ext cx="117252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93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参数独立可调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频率改变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6" y="1822588"/>
            <a:ext cx="117157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426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参数独立可调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幅度和直流偏移量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7" y="1502323"/>
            <a:ext cx="10972484" cy="51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2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压控方波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蓄积翻转基本思想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电路和原理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周期计算</a:t>
            </a:r>
          </a:p>
        </p:txBody>
      </p:sp>
    </p:spTree>
    <p:extLst>
      <p:ext uri="{BB962C8B-B14F-4D97-AF65-F5344CB8AC3E}">
        <p14:creationId xmlns:p14="http://schemas.microsoft.com/office/powerpoint/2010/main" val="9074762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压控改变频率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——VFC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电压频率转换电路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43" y="1451362"/>
            <a:ext cx="9230347" cy="54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31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自激振荡产生正弦波原理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60429"/>
            <a:ext cx="10507316" cy="33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574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自激振荡产生正弦波原理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环路中，要且满足如下条件，则一定会产生自激振荡：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）环路增益等于或者大于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1——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幅度条件。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）环路总相移等于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2n</a:t>
            </a:r>
            <a:r>
              <a:rPr lang="el-GR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相位条件。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）选频条件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只有一种频率满足上述条件。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0652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自激振荡产生正弦波的完整结构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332" y="2190307"/>
            <a:ext cx="6863045" cy="32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43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滤波器分析方法</a:t>
            </a:r>
            <a:r>
              <a:rPr lang="en-US" altLang="zh-CN" dirty="0"/>
              <a:t>——</a:t>
            </a:r>
            <a:r>
              <a:rPr lang="zh-CN" altLang="en-US" dirty="0"/>
              <a:t>传函和频域表达式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683644"/>
            <a:ext cx="5908399" cy="4165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823098" y="1523633"/>
                <a:ext cx="6096000" cy="20244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098" y="1523633"/>
                <a:ext cx="6096000" cy="20244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684875" y="3862863"/>
                <a:ext cx="6096000" cy="24088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75" y="3862863"/>
                <a:ext cx="6096000" cy="2408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3437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电路原理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039" y="1825625"/>
            <a:ext cx="4540012" cy="421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846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文氏电桥分析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选频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//</m:t>
                          </m:r>
                          <m:f>
                            <m:f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//</m:t>
                          </m:r>
                          <m:f>
                            <m:f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r>
                  <a:rPr lang="zh-CN" altLang="en-US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虚部为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时，具有最大值，即</a:t>
                </a:r>
                <a:endParaRPr lang="en-US" altLang="zh-CN" sz="24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𝜔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𝑅𝐶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 rotWithShape="0"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0867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文氏电桥分析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51" y="1541721"/>
            <a:ext cx="6049925" cy="4976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7847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放大</a:t>
            </a:r>
            <a:r>
              <a:rPr lang="en-US" altLang="zh-CN" dirty="0"/>
              <a:t>3</a:t>
            </a:r>
            <a:r>
              <a:rPr lang="zh-CN" altLang="en-US" dirty="0"/>
              <a:t>倍（多？），如何稳幅？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40" y="1601221"/>
            <a:ext cx="5428200" cy="48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0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型的其它电路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23" y="1365219"/>
            <a:ext cx="9980528" cy="50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467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型的其它电路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789889" y="1307805"/>
            <a:ext cx="8378456" cy="5465135"/>
            <a:chOff x="0" y="0"/>
            <a:chExt cx="4705350" cy="30787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05350" cy="283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文本框 2"/>
            <p:cNvSpPr txBox="1">
              <a:spLocks noChangeArrowheads="1"/>
            </p:cNvSpPr>
            <p:nvPr/>
          </p:nvSpPr>
          <p:spPr bwMode="auto">
            <a:xfrm>
              <a:off x="1265801" y="2871111"/>
              <a:ext cx="2278379" cy="207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Section137-5 </a:t>
              </a: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一个实用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RC</a:t>
              </a: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型正弦波发生器</a:t>
              </a:r>
              <a:endParaRPr lang="zh-CN" sz="105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670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型的其它电路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65" y="1446028"/>
            <a:ext cx="714507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157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型的其它电路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429" y="1342347"/>
            <a:ext cx="8337622" cy="577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770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并联谐振原理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43918" y="1347868"/>
                <a:ext cx="3002810" cy="1064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18" y="1347868"/>
                <a:ext cx="3002810" cy="10640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43918" y="2504638"/>
                <a:ext cx="1941557" cy="648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18" y="2504638"/>
                <a:ext cx="1941557" cy="6480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43918" y="3249110"/>
                <a:ext cx="2497222" cy="1936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；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𝐿𝐶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；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𝐿𝐶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；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𝐿𝐶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18" y="3249110"/>
                <a:ext cx="2497222" cy="19364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4401501" y="1141536"/>
            <a:ext cx="7613289" cy="4602157"/>
            <a:chOff x="0" y="0"/>
            <a:chExt cx="4303621" cy="17018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75485" cy="1481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文本框 2"/>
            <p:cNvSpPr txBox="1">
              <a:spLocks noChangeArrowheads="1"/>
            </p:cNvSpPr>
            <p:nvPr/>
          </p:nvSpPr>
          <p:spPr bwMode="auto">
            <a:xfrm>
              <a:off x="65867" y="1491712"/>
              <a:ext cx="1806575" cy="207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Section138-1 </a:t>
              </a: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电阻为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0Ω</a:t>
              </a:r>
              <a:endParaRPr lang="zh-CN" sz="105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861" y="58119"/>
              <a:ext cx="1889760" cy="1416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文本框 2"/>
            <p:cNvSpPr txBox="1">
              <a:spLocks noChangeArrowheads="1"/>
            </p:cNvSpPr>
            <p:nvPr/>
          </p:nvSpPr>
          <p:spPr bwMode="auto">
            <a:xfrm>
              <a:off x="2464101" y="1495445"/>
              <a:ext cx="1805940" cy="20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Section138-2 </a:t>
              </a: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电阻为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0.1Ω</a:t>
              </a:r>
              <a:endParaRPr lang="zh-CN" sz="105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48316" y="5656521"/>
            <a:ext cx="7857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谐振点处：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）整个网络对外呈现阻性，且阻值极大。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）网络内部有电流，但对外没有电流。</a:t>
            </a:r>
          </a:p>
        </p:txBody>
      </p:sp>
    </p:spTree>
    <p:extLst>
      <p:ext uri="{BB962C8B-B14F-4D97-AF65-F5344CB8AC3E}">
        <p14:creationId xmlns:p14="http://schemas.microsoft.com/office/powerpoint/2010/main" val="20701859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基本电路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880049" y="1318438"/>
            <a:ext cx="6019401" cy="5272508"/>
            <a:chOff x="0" y="0"/>
            <a:chExt cx="2731770" cy="2453640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0"/>
              <a:ext cx="2731770" cy="2453640"/>
              <a:chOff x="0" y="0"/>
              <a:chExt cx="2731770" cy="2454262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731770" cy="22459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文本框 2"/>
              <p:cNvSpPr txBox="1">
                <a:spLocks noChangeArrowheads="1"/>
              </p:cNvSpPr>
              <p:nvPr/>
            </p:nvSpPr>
            <p:spPr bwMode="auto">
              <a:xfrm>
                <a:off x="120112" y="2247254"/>
                <a:ext cx="2495227" cy="2070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en-US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Section138-3  LC</a:t>
                </a: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型正弦波发生器</a:t>
                </a:r>
                <a:endParaRPr lang="zh-CN" sz="105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弧形 5"/>
            <p:cNvSpPr/>
            <p:nvPr/>
          </p:nvSpPr>
          <p:spPr>
            <a:xfrm>
              <a:off x="1392766" y="829733"/>
              <a:ext cx="486833" cy="711412"/>
            </a:xfrm>
            <a:prstGeom prst="arc">
              <a:avLst>
                <a:gd name="adj1" fmla="val 16199990"/>
                <a:gd name="adj2" fmla="val 12130613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591733" y="596900"/>
              <a:ext cx="103717" cy="95250"/>
              <a:chOff x="0" y="0"/>
              <a:chExt cx="103717" cy="95250"/>
            </a:xfrm>
          </p:grpSpPr>
          <p:sp>
            <p:nvSpPr>
              <p:cNvPr id="14" name="加号 13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23433" y="1350433"/>
              <a:ext cx="103717" cy="95250"/>
              <a:chOff x="0" y="0"/>
              <a:chExt cx="103717" cy="95250"/>
            </a:xfrm>
          </p:grpSpPr>
          <p:sp>
            <p:nvSpPr>
              <p:cNvPr id="12" name="加号 11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23433" y="969433"/>
              <a:ext cx="103717" cy="95250"/>
              <a:chOff x="0" y="0"/>
              <a:chExt cx="103717" cy="95250"/>
            </a:xfrm>
          </p:grpSpPr>
          <p:sp>
            <p:nvSpPr>
              <p:cNvPr id="10" name="加号 9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758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截止频率和特征频率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8418" y="1591291"/>
                <a:ext cx="11350486" cy="1261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18" y="1591291"/>
                <a:ext cx="11350486" cy="12619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3" y="3824901"/>
            <a:ext cx="10734358" cy="2430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867438" y="2936414"/>
                <a:ext cx="2855077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称为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特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征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角频率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38" y="2936414"/>
                <a:ext cx="2855077" cy="598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558169" y="2924923"/>
                <a:ext cx="2812628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称为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特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征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频率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169" y="2924923"/>
                <a:ext cx="2812628" cy="598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313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环路极性法判断是否满足相位条件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794357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）找到环路。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）环路兜圈，如果是正反馈，则满足相位条件，否则不满足。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）环路兜圈主要判断：反相放大还是同相放大，变压器极性变化，谐振网络极性变化等。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回头看第一个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LC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电路，试着分析</a:t>
            </a:r>
          </a:p>
        </p:txBody>
      </p:sp>
    </p:spTree>
    <p:extLst>
      <p:ext uri="{BB962C8B-B14F-4D97-AF65-F5344CB8AC3E}">
        <p14:creationId xmlns:p14="http://schemas.microsoft.com/office/powerpoint/2010/main" val="37559458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变压器耦合型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658139" y="1208868"/>
            <a:ext cx="6007395" cy="5468379"/>
            <a:chOff x="0" y="0"/>
            <a:chExt cx="2731770" cy="25056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31770" cy="2297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文本框 2"/>
            <p:cNvSpPr txBox="1">
              <a:spLocks noChangeArrowheads="1"/>
            </p:cNvSpPr>
            <p:nvPr/>
          </p:nvSpPr>
          <p:spPr bwMode="auto">
            <a:xfrm>
              <a:off x="118533" y="2298700"/>
              <a:ext cx="2495227" cy="20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Section138-4  </a:t>
              </a: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变压器耦合型正弦波发生器</a:t>
              </a:r>
              <a:endParaRPr lang="zh-CN" sz="105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61067" y="685800"/>
              <a:ext cx="103717" cy="95250"/>
              <a:chOff x="0" y="0"/>
              <a:chExt cx="103717" cy="95250"/>
            </a:xfrm>
          </p:grpSpPr>
          <p:sp>
            <p:nvSpPr>
              <p:cNvPr id="19" name="加号 18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91067" y="1092200"/>
              <a:ext cx="103717" cy="95250"/>
              <a:chOff x="0" y="0"/>
              <a:chExt cx="103717" cy="95250"/>
            </a:xfrm>
          </p:grpSpPr>
          <p:sp>
            <p:nvSpPr>
              <p:cNvPr id="17" name="加号 16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36133" y="999067"/>
              <a:ext cx="103505" cy="94615"/>
              <a:chOff x="0" y="0"/>
              <a:chExt cx="103505" cy="94615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0" y="0"/>
                <a:ext cx="103505" cy="94615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V="1">
                <a:off x="19083" y="46118"/>
                <a:ext cx="65617" cy="211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箭头连接符 9"/>
            <p:cNvCxnSpPr/>
            <p:nvPr/>
          </p:nvCxnSpPr>
          <p:spPr>
            <a:xfrm>
              <a:off x="1253067" y="423333"/>
              <a:ext cx="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1655233" y="427567"/>
              <a:ext cx="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1722967" y="364067"/>
              <a:ext cx="103717" cy="95250"/>
              <a:chOff x="0" y="0"/>
              <a:chExt cx="103717" cy="95250"/>
            </a:xfrm>
          </p:grpSpPr>
          <p:sp>
            <p:nvSpPr>
              <p:cNvPr id="13" name="加号 12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40473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电容三点式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00127" y="1339702"/>
            <a:ext cx="10293938" cy="5592726"/>
            <a:chOff x="0" y="0"/>
            <a:chExt cx="5147733" cy="2674941"/>
          </a:xfrm>
        </p:grpSpPr>
        <p:sp>
          <p:nvSpPr>
            <p:cNvPr id="5" name="文本框 2"/>
            <p:cNvSpPr txBox="1">
              <a:spLocks noChangeArrowheads="1"/>
            </p:cNvSpPr>
            <p:nvPr/>
          </p:nvSpPr>
          <p:spPr bwMode="auto">
            <a:xfrm>
              <a:off x="1083733" y="2468033"/>
              <a:ext cx="2495227" cy="206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Section138-5  </a:t>
              </a: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电容三点式正弦波发生器</a:t>
              </a:r>
              <a:endParaRPr lang="zh-CN" sz="105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123267" y="770467"/>
              <a:ext cx="817034" cy="1481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4178300" y="842433"/>
              <a:ext cx="338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4584700" y="842433"/>
              <a:ext cx="338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8"/>
            <p:cNvSpPr/>
            <p:nvPr/>
          </p:nvSpPr>
          <p:spPr>
            <a:xfrm>
              <a:off x="3945467" y="698500"/>
              <a:ext cx="122766" cy="152823"/>
            </a:xfrm>
            <a:custGeom>
              <a:avLst/>
              <a:gdLst>
                <a:gd name="connsiteX0" fmla="*/ 0 w 730996"/>
                <a:gd name="connsiteY0" fmla="*/ 542352 h 542352"/>
                <a:gd name="connsiteX1" fmla="*/ 366808 w 730996"/>
                <a:gd name="connsiteY1" fmla="*/ 0 h 542352"/>
                <a:gd name="connsiteX2" fmla="*/ 730996 w 730996"/>
                <a:gd name="connsiteY2" fmla="*/ 542352 h 54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0996" h="542352">
                  <a:moveTo>
                    <a:pt x="0" y="542352"/>
                  </a:moveTo>
                  <a:cubicBezTo>
                    <a:pt x="122487" y="271176"/>
                    <a:pt x="244975" y="0"/>
                    <a:pt x="366808" y="0"/>
                  </a:cubicBezTo>
                  <a:cubicBezTo>
                    <a:pt x="488641" y="0"/>
                    <a:pt x="609818" y="271176"/>
                    <a:pt x="730996" y="542352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0800000">
              <a:off x="5041900" y="842433"/>
              <a:ext cx="105833" cy="131022"/>
            </a:xfrm>
            <a:custGeom>
              <a:avLst/>
              <a:gdLst>
                <a:gd name="connsiteX0" fmla="*/ 0 w 730996"/>
                <a:gd name="connsiteY0" fmla="*/ 542352 h 542352"/>
                <a:gd name="connsiteX1" fmla="*/ 366808 w 730996"/>
                <a:gd name="connsiteY1" fmla="*/ 0 h 542352"/>
                <a:gd name="connsiteX2" fmla="*/ 730996 w 730996"/>
                <a:gd name="connsiteY2" fmla="*/ 542352 h 54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0996" h="542352">
                  <a:moveTo>
                    <a:pt x="0" y="542352"/>
                  </a:moveTo>
                  <a:cubicBezTo>
                    <a:pt x="122487" y="271176"/>
                    <a:pt x="244975" y="0"/>
                    <a:pt x="366808" y="0"/>
                  </a:cubicBezTo>
                  <a:cubicBezTo>
                    <a:pt x="488641" y="0"/>
                    <a:pt x="609818" y="271176"/>
                    <a:pt x="730996" y="542352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0" y="0"/>
              <a:ext cx="3474720" cy="2263140"/>
              <a:chOff x="0" y="0"/>
              <a:chExt cx="3474720" cy="226314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474720" cy="226314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" name="组合 16"/>
              <p:cNvGrpSpPr/>
              <p:nvPr/>
            </p:nvGrpSpPr>
            <p:grpSpPr>
              <a:xfrm>
                <a:off x="2624666" y="1722966"/>
                <a:ext cx="103505" cy="94615"/>
                <a:chOff x="0" y="0"/>
                <a:chExt cx="103505" cy="94615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0" y="0"/>
                  <a:ext cx="103505" cy="94615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19083" y="46118"/>
                  <a:ext cx="65617" cy="211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/>
              <p:cNvGrpSpPr/>
              <p:nvPr/>
            </p:nvGrpSpPr>
            <p:grpSpPr>
              <a:xfrm>
                <a:off x="2349500" y="613833"/>
                <a:ext cx="103717" cy="95250"/>
                <a:chOff x="0" y="0"/>
                <a:chExt cx="103717" cy="95250"/>
              </a:xfrm>
            </p:grpSpPr>
            <p:sp>
              <p:nvSpPr>
                <p:cNvPr id="28" name="加号 27"/>
                <p:cNvSpPr/>
                <p:nvPr/>
              </p:nvSpPr>
              <p:spPr>
                <a:xfrm>
                  <a:off x="2116" y="0"/>
                  <a:ext cx="95250" cy="95250"/>
                </a:xfrm>
                <a:prstGeom prst="mathPlus">
                  <a:avLst>
                    <a:gd name="adj1" fmla="val 9234"/>
                  </a:avLst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0" y="0"/>
                  <a:ext cx="103717" cy="9525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546100" y="1020233"/>
                <a:ext cx="103505" cy="94615"/>
                <a:chOff x="0" y="0"/>
                <a:chExt cx="103505" cy="94615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0" y="0"/>
                  <a:ext cx="103505" cy="94615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cxnSp>
              <p:nvCxnSpPr>
                <p:cNvPr id="27" name="直接连接符 26"/>
                <p:cNvCxnSpPr/>
                <p:nvPr/>
              </p:nvCxnSpPr>
              <p:spPr>
                <a:xfrm flipV="1">
                  <a:off x="19083" y="46118"/>
                  <a:ext cx="65617" cy="211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1405466" y="706966"/>
                <a:ext cx="103717" cy="95250"/>
                <a:chOff x="0" y="0"/>
                <a:chExt cx="103717" cy="95250"/>
              </a:xfrm>
            </p:grpSpPr>
            <p:sp>
              <p:nvSpPr>
                <p:cNvPr id="24" name="加号 23"/>
                <p:cNvSpPr/>
                <p:nvPr/>
              </p:nvSpPr>
              <p:spPr>
                <a:xfrm>
                  <a:off x="2116" y="0"/>
                  <a:ext cx="95250" cy="95250"/>
                </a:xfrm>
                <a:prstGeom prst="mathPlus">
                  <a:avLst>
                    <a:gd name="adj1" fmla="val 9234"/>
                  </a:avLst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0" y="0"/>
                  <a:ext cx="103717" cy="9525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弧形 20"/>
              <p:cNvSpPr/>
              <p:nvPr/>
            </p:nvSpPr>
            <p:spPr>
              <a:xfrm>
                <a:off x="2417233" y="1143000"/>
                <a:ext cx="236855" cy="274955"/>
              </a:xfrm>
              <a:prstGeom prst="arc">
                <a:avLst>
                  <a:gd name="adj1" fmla="val 16200000"/>
                  <a:gd name="adj2" fmla="val 15180940"/>
                </a:avLst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1926166" y="1223433"/>
                <a:ext cx="283634" cy="342900"/>
              </a:xfrm>
              <a:custGeom>
                <a:avLst/>
                <a:gdLst>
                  <a:gd name="connsiteX0" fmla="*/ 283634 w 283634"/>
                  <a:gd name="connsiteY0" fmla="*/ 0 h 342900"/>
                  <a:gd name="connsiteX1" fmla="*/ 50800 w 283634"/>
                  <a:gd name="connsiteY1" fmla="*/ 0 h 342900"/>
                  <a:gd name="connsiteX2" fmla="*/ 0 w 283634"/>
                  <a:gd name="connsiteY2" fmla="*/ 50800 h 342900"/>
                  <a:gd name="connsiteX3" fmla="*/ 0 w 283634"/>
                  <a:gd name="connsiteY3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634" h="342900">
                    <a:moveTo>
                      <a:pt x="283634" y="0"/>
                    </a:moveTo>
                    <a:lnTo>
                      <a:pt x="50800" y="0"/>
                    </a:lnTo>
                    <a:lnTo>
                      <a:pt x="0" y="50800"/>
                    </a:lnTo>
                    <a:lnTo>
                      <a:pt x="0" y="342900"/>
                    </a:lnTo>
                  </a:path>
                </a:pathLst>
              </a:custGeom>
              <a:noFill/>
              <a:ln w="6350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3" name="乘号 22"/>
              <p:cNvSpPr/>
              <p:nvPr/>
            </p:nvSpPr>
            <p:spPr>
              <a:xfrm>
                <a:off x="2125133" y="1138766"/>
                <a:ext cx="165100" cy="168910"/>
              </a:xfrm>
              <a:prstGeom prst="mathMultiply">
                <a:avLst>
                  <a:gd name="adj1" fmla="val 443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" name="禁止符 11"/>
            <p:cNvSpPr/>
            <p:nvPr/>
          </p:nvSpPr>
          <p:spPr>
            <a:xfrm>
              <a:off x="4461933" y="1409700"/>
              <a:ext cx="97367" cy="101600"/>
            </a:xfrm>
            <a:prstGeom prst="noSmoking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135967" y="1333500"/>
              <a:ext cx="787400" cy="254000"/>
            </a:xfrm>
            <a:prstGeom prst="line">
              <a:avLst/>
            </a:pr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4051300" y="1113367"/>
              <a:ext cx="0" cy="214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4961467" y="1608667"/>
              <a:ext cx="0" cy="208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64493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电感三点式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094614" y="1456661"/>
            <a:ext cx="7495954" cy="5603358"/>
            <a:chOff x="0" y="0"/>
            <a:chExt cx="3474720" cy="248391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0"/>
              <a:ext cx="3474720" cy="2483919"/>
              <a:chOff x="0" y="0"/>
              <a:chExt cx="3474720" cy="2483919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474720" cy="2205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文本框 2"/>
              <p:cNvSpPr txBox="1">
                <a:spLocks noChangeArrowheads="1"/>
              </p:cNvSpPr>
              <p:nvPr/>
            </p:nvSpPr>
            <p:spPr bwMode="auto">
              <a:xfrm>
                <a:off x="488576" y="2277036"/>
                <a:ext cx="2495022" cy="206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en-US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Section138-6  </a:t>
                </a: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电感三点式正弦波发生器</a:t>
                </a:r>
                <a:r>
                  <a:rPr lang="en-US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lang="zh-CN" sz="105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2348753" y="90095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353235" y="13895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4945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电感三点式</a:t>
            </a:r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083442" y="1446028"/>
            <a:ext cx="5156791" cy="5411972"/>
            <a:chOff x="0" y="0"/>
            <a:chExt cx="2617470" cy="269458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0"/>
              <a:ext cx="2617470" cy="2694589"/>
              <a:chOff x="0" y="0"/>
              <a:chExt cx="2617470" cy="2694589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617470" cy="24879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文本框 2"/>
              <p:cNvSpPr txBox="1">
                <a:spLocks noChangeArrowheads="1"/>
              </p:cNvSpPr>
              <p:nvPr/>
            </p:nvSpPr>
            <p:spPr bwMode="auto">
              <a:xfrm>
                <a:off x="58271" y="2487706"/>
                <a:ext cx="2495022" cy="206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en-US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Section138-7  </a:t>
                </a: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电感三点式正弦波发生器</a:t>
                </a:r>
                <a:r>
                  <a:rPr lang="en-US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zh-CN" sz="1050" kern="10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1486245" y="320454"/>
              <a:ext cx="45719" cy="457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486245" y="709972"/>
              <a:ext cx="45719" cy="457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53207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晶体振荡器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789159" cy="435133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石英晶体具有压电特性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压力变电，电变压力，形成正反馈，并且具有良好的单频点共振能力，可以用于高稳定性正弦波发生。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根据切割厚度等参数不同，两管脚石英晶体可以形成不同的固有频率。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LC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型：高频，频率稳定性不好。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型，低频，频率稳定性不好。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XTAL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，中高频，频率稳定性很好，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0.1ppm~50ppm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铷原子钟，铯原子钟，可以达到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10^(-11)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，用于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GPS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25492279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电源的种类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770703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AC(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交流电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Alternating Current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——DC(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直流电 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Direct Current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负责将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220V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交流电变换成需要的直流电源，比如手机充电器。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AC——AC :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变压器，交流稳压器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DC——DC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：直流直流变换器，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DC/DC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DC——AC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：逆变器</a:t>
            </a:r>
          </a:p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1644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283686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线性稳压电源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本节核心内容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效率低，输出功率较小，变压器昂贵，纹波小，结构简单，易于制造和维修。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实验室和科学实验中，对纹波要求较高的场合。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开关稳压电源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效率高，输出功率大，变压器体积小便宜，纹波大，结构复杂，不利于维修。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只要对纹波要求不高的场合，都可以采用开关稳压电源。</a:t>
            </a:r>
          </a:p>
        </p:txBody>
      </p:sp>
    </p:spTree>
    <p:extLst>
      <p:ext uri="{BB962C8B-B14F-4D97-AF65-F5344CB8AC3E}">
        <p14:creationId xmlns:p14="http://schemas.microsoft.com/office/powerpoint/2010/main" val="34103701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线性稳压电源结构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部分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746973" cy="4351338"/>
          </a:xfrm>
        </p:spPr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22" y="1444019"/>
            <a:ext cx="10475321" cy="52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20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桥式整流工作原理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89" y="1973480"/>
            <a:ext cx="10981911" cy="38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29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滤波器的通用传函和阶数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755" y="2670794"/>
            <a:ext cx="10411046" cy="163417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分母中的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，即为滤波器的阶数。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				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29432" y="1839433"/>
                <a:ext cx="5551312" cy="694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432" y="1839433"/>
                <a:ext cx="5551312" cy="6949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1912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没有滤波的桥式整流电压波形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70" y="1371186"/>
            <a:ext cx="114966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757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滤波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155" y="120546"/>
            <a:ext cx="5528009" cy="3575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4330"/>
            <a:ext cx="10823713" cy="350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688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——1.2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倍？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325834"/>
            <a:ext cx="10823713" cy="3507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954" y="1599808"/>
            <a:ext cx="3162300" cy="561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385" y="4104445"/>
            <a:ext cx="8086725" cy="145732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 flipV="1">
            <a:off x="2484783" y="3289852"/>
            <a:ext cx="168965" cy="124239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00809" y="2295939"/>
            <a:ext cx="9193695" cy="0"/>
          </a:xfrm>
          <a:prstGeom prst="line">
            <a:avLst/>
          </a:prstGeom>
          <a:ln w="349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7225748" y="2037522"/>
            <a:ext cx="318052" cy="25841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5437323"/>
            <a:ext cx="2743200" cy="60007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1341783" y="2529574"/>
            <a:ext cx="1078602" cy="290774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1689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如何稳压？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4522303"/>
            <a:ext cx="8842512" cy="1654659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负载直接取用稳压管电流，这不合适。可以考虑用一个运放跟随器，传递电压、阻断电流。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66818"/>
            <a:ext cx="10365488" cy="24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81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串联型稳压电路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44" y="1552615"/>
            <a:ext cx="6627743" cy="50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450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串联型稳压电路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8" y="1608264"/>
            <a:ext cx="11399257" cy="47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901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理论计算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输出电压的可调范围？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要求，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UCE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最小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2V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39" y="1617936"/>
            <a:ext cx="6789462" cy="47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655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理论计算难度逐步增加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518" y="1825625"/>
            <a:ext cx="394083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输入电压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10~12V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，负载电阻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el-GR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调整管 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UCES=2V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）当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Imax=0.5A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，求输出最大电压。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）求调整管最大消耗功率。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39" y="1617936"/>
            <a:ext cx="6789462" cy="47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033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输出限流保护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369" y="1396045"/>
            <a:ext cx="8611014" cy="52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27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集成三端稳压器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02956" cy="4351338"/>
          </a:xfrm>
        </p:spPr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4" y="1303368"/>
            <a:ext cx="9153939" cy="53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3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阶数带来的变化</a:t>
            </a:r>
            <a:r>
              <a:rPr lang="en-US" altLang="zh-CN" dirty="0"/>
              <a:t>——</a:t>
            </a:r>
            <a:r>
              <a:rPr lang="zh-CN" altLang="en-US" dirty="0"/>
              <a:t>阶数越高，越接近理想砖墙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38" y="1603193"/>
            <a:ext cx="7592647" cy="48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158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集成三端稳压器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4721087"/>
            <a:ext cx="10402956" cy="145587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7805, 7806, 7808, 7809, 7812, 7815, 7818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7905,7909,7912,7915</a:t>
            </a:r>
          </a:p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86" y="1542221"/>
            <a:ext cx="88963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555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可调式集成三端稳压器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02956" cy="4351338"/>
          </a:xfrm>
        </p:spPr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47" y="1245202"/>
            <a:ext cx="9280871" cy="55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040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集成三端稳压器的扩压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02956" cy="4351338"/>
          </a:xfrm>
        </p:spPr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532" y="1611250"/>
            <a:ext cx="7036077" cy="47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57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集成三端稳压器的扩流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02956" cy="4351338"/>
          </a:xfrm>
        </p:spPr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67" y="1708909"/>
            <a:ext cx="103251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91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晶体管复习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11046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）晶体管工作状态判断。饱和区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0.3V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，或者是题目给定的值。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）电路的静态求解。以戴维宁等效为准。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）动态分析，五大参数必须会求解。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fH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求解，要求给定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CL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时进行。即不需考虑晶体管的上限截止频率。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fL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求解，会合理简化忽略。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个电容哪个更重要？</a:t>
            </a:r>
          </a:p>
        </p:txBody>
      </p:sp>
    </p:spTree>
    <p:extLst>
      <p:ext uri="{BB962C8B-B14F-4D97-AF65-F5344CB8AC3E}">
        <p14:creationId xmlns:p14="http://schemas.microsoft.com/office/powerpoint/2010/main" val="24010557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以图</a:t>
            </a:r>
            <a:r>
              <a:rPr lang="en-US" altLang="zh-CN" dirty="0"/>
              <a:t>S29-6</a:t>
            </a:r>
            <a:r>
              <a:rPr lang="zh-CN" altLang="en-US" dirty="0"/>
              <a:t>电路为例，求静态、五大参数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390320" cy="4351338"/>
          </a:xfrm>
        </p:spPr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210" y="1487402"/>
            <a:ext cx="5759713" cy="50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561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场效应管复习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856932"/>
            <a:ext cx="110394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6860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50" y="56075"/>
            <a:ext cx="11758945" cy="680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0" y="2106132"/>
            <a:ext cx="3467100" cy="83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436" y="828825"/>
            <a:ext cx="3000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256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777" y="-95250"/>
            <a:ext cx="12220575" cy="6953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019522"/>
            <a:ext cx="3009900" cy="628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902" y="805052"/>
            <a:ext cx="28765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36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静态求解电路一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501286"/>
            <a:ext cx="7883267" cy="52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43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一阶有源滤波器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低通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同相和反相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高通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同相和反相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全通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压控低通滤波器</a:t>
            </a:r>
          </a:p>
        </p:txBody>
      </p:sp>
    </p:spTree>
    <p:extLst>
      <p:ext uri="{BB962C8B-B14F-4D97-AF65-F5344CB8AC3E}">
        <p14:creationId xmlns:p14="http://schemas.microsoft.com/office/powerpoint/2010/main" val="306706206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静态求解电路二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79" y="1594801"/>
            <a:ext cx="10049907" cy="51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421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静态求解电路三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7" y="1384336"/>
            <a:ext cx="11239500" cy="57054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1647" y="5273749"/>
            <a:ext cx="262195" cy="595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8670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判断截止区、放大区、可变电阻区的方法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47250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电路一定得是放大结构。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r>
              <a:rPr lang="zh-CN" altLang="en-US" sz="2000" dirty="0">
                <a:solidFill>
                  <a:srgbClr val="FF0000"/>
                </a:solidFill>
              </a:rPr>
              <a:t>）如果</a:t>
            </a:r>
            <a:r>
              <a:rPr lang="en-US" altLang="zh-CN" sz="2000" dirty="0" err="1">
                <a:solidFill>
                  <a:srgbClr val="FF0000"/>
                </a:solidFill>
              </a:rPr>
              <a:t>ugs</a:t>
            </a:r>
            <a:r>
              <a:rPr lang="zh-CN" altLang="en-US" sz="2000" dirty="0">
                <a:solidFill>
                  <a:srgbClr val="FF0000"/>
                </a:solidFill>
              </a:rPr>
              <a:t>比开启电压还小（负），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则处于截止区，否则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）根据电路静态求解方法，获得</a:t>
            </a:r>
            <a:r>
              <a:rPr lang="en-US" altLang="zh-CN" sz="2000" dirty="0" err="1">
                <a:solidFill>
                  <a:srgbClr val="FF0000"/>
                </a:solidFill>
              </a:rPr>
              <a:t>Idq</a:t>
            </a:r>
            <a:r>
              <a:rPr lang="en-US" altLang="zh-CN" sz="20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）按照</a:t>
            </a:r>
            <a:r>
              <a:rPr lang="en-US" altLang="zh-CN" sz="2000" dirty="0">
                <a:solidFill>
                  <a:srgbClr val="FF0000"/>
                </a:solidFill>
              </a:rPr>
              <a:t>KVL</a:t>
            </a:r>
            <a:r>
              <a:rPr lang="zh-CN" altLang="en-US" sz="2000" dirty="0">
                <a:solidFill>
                  <a:srgbClr val="FF0000"/>
                </a:solidFill>
              </a:rPr>
              <a:t>，求解出</a:t>
            </a:r>
            <a:r>
              <a:rPr lang="en-US" altLang="zh-CN" sz="2000" dirty="0" err="1">
                <a:solidFill>
                  <a:srgbClr val="FF0000"/>
                </a:solidFill>
              </a:rPr>
              <a:t>Udsq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r>
              <a:rPr lang="zh-CN" altLang="en-US" sz="2000" dirty="0">
                <a:solidFill>
                  <a:srgbClr val="FF0000"/>
                </a:solidFill>
              </a:rPr>
              <a:t>）按照分界线，大于则放大，小于则可变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06" y="1825625"/>
            <a:ext cx="5977638" cy="328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760158" y="4029740"/>
            <a:ext cx="160558" cy="35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41" y="5406600"/>
            <a:ext cx="3000375" cy="55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26" y="5874156"/>
            <a:ext cx="28765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1377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FET</a:t>
            </a:r>
            <a:r>
              <a:rPr lang="zh-CN" altLang="en-US" dirty="0"/>
              <a:t>电路的动态分析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478991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将</a:t>
            </a:r>
            <a:r>
              <a:rPr lang="en-US" altLang="zh-CN" sz="2000" dirty="0">
                <a:solidFill>
                  <a:srgbClr val="FF0000"/>
                </a:solidFill>
              </a:rPr>
              <a:t>FET</a:t>
            </a:r>
            <a:r>
              <a:rPr lang="zh-CN" altLang="en-US" sz="2000" dirty="0">
                <a:solidFill>
                  <a:srgbClr val="FF0000"/>
                </a:solidFill>
              </a:rPr>
              <a:t>的微变动态等效模型代入，与</a:t>
            </a:r>
            <a:r>
              <a:rPr lang="en-US" altLang="zh-CN" sz="2000" dirty="0">
                <a:solidFill>
                  <a:srgbClr val="FF0000"/>
                </a:solidFill>
              </a:rPr>
              <a:t>BJT</a:t>
            </a:r>
            <a:r>
              <a:rPr lang="zh-CN" altLang="en-US" sz="2000" dirty="0">
                <a:solidFill>
                  <a:srgbClr val="FF0000"/>
                </a:solidFill>
              </a:rPr>
              <a:t>分析方法相同。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求解</a:t>
            </a:r>
            <a:r>
              <a:rPr lang="en-US" altLang="zh-CN" sz="2000" dirty="0">
                <a:solidFill>
                  <a:srgbClr val="FF0000"/>
                </a:solidFill>
              </a:rPr>
              <a:t>gm</a:t>
            </a:r>
          </a:p>
          <a:p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97" y="4952157"/>
            <a:ext cx="8283335" cy="1563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068" y="3004124"/>
            <a:ext cx="8372564" cy="194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288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差动放大电路复习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3117111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这个电路与前面要求一致，但重点应放在静态求解上。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对恒流源造成的高阻，不要求具体计算。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670" y="1541722"/>
            <a:ext cx="7563432" cy="478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72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重点要求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186357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）包括含恒流源在内的空载、单端负载、差分负载等电路的静态求解。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）上述电路的差模增益、共模增益、共模抑制比。（无法计算的除外）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r>
              <a:rPr lang="zh-CN" altLang="en-US" sz="2000" dirty="0">
                <a:solidFill>
                  <a:srgbClr val="FF0000"/>
                </a:solidFill>
              </a:rPr>
              <a:t>）上述电路的差模、共模输入电阻，单双端输出电阻。</a:t>
            </a:r>
          </a:p>
        </p:txBody>
      </p:sp>
    </p:spTree>
    <p:extLst>
      <p:ext uri="{BB962C8B-B14F-4D97-AF65-F5344CB8AC3E}">
        <p14:creationId xmlns:p14="http://schemas.microsoft.com/office/powerpoint/2010/main" val="31338300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r>
              <a:rPr lang="en-US" altLang="zh-CN" dirty="0"/>
              <a:t>——</a:t>
            </a:r>
            <a:r>
              <a:rPr lang="zh-CN" altLang="en-US" dirty="0"/>
              <a:t>基础理论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262190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电路中的反馈判断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正负、串并、压流、交直。重点是环路极性法判断正负。</a:t>
            </a:r>
            <a:endParaRPr lang="en-US" altLang="zh-CN" sz="18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负反馈对电路性能的影响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理解为什么，知道结论即可。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1+AF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拓展带宽、提供增益稳定性、减小失真、降低环内噪声。串联增加输入阻抗，电压减小输出阻抗，电流增加输出阻抗。</a:t>
            </a:r>
            <a:endParaRPr lang="en-US" altLang="zh-CN" sz="18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负反馈方框图求解公式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Af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Auo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的关系，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MF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法</a:t>
            </a:r>
          </a:p>
        </p:txBody>
      </p:sp>
    </p:spTree>
    <p:extLst>
      <p:ext uri="{BB962C8B-B14F-4D97-AF65-F5344CB8AC3E}">
        <p14:creationId xmlns:p14="http://schemas.microsoft.com/office/powerpoint/2010/main" val="24064926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求解负反馈电路的方法，要灵活掌握，熟练应用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方框图</a:t>
            </a:r>
            <a:r>
              <a:rPr lang="en-US" altLang="zh-CN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MF</a:t>
            </a:r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法；</a:t>
            </a:r>
            <a:r>
              <a:rPr lang="en-US" altLang="zh-CN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A=m/F</a:t>
            </a:r>
          </a:p>
          <a:p>
            <a:pPr lvl="1"/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虚短虚断法</a:t>
            </a:r>
            <a:endParaRPr lang="en-US" altLang="zh-CN" sz="18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大运放法</a:t>
            </a:r>
            <a:endParaRPr lang="en-US" altLang="zh-CN" sz="18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环路方程法</a:t>
            </a:r>
            <a:r>
              <a:rPr lang="en-US" altLang="zh-CN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考试不要求）</a:t>
            </a:r>
          </a:p>
        </p:txBody>
      </p:sp>
    </p:spTree>
    <p:extLst>
      <p:ext uri="{BB962C8B-B14F-4D97-AF65-F5344CB8AC3E}">
        <p14:creationId xmlns:p14="http://schemas.microsoft.com/office/powerpoint/2010/main" val="66531729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r>
              <a:rPr lang="en-US" altLang="zh-CN" dirty="0"/>
              <a:t>——</a:t>
            </a:r>
            <a:r>
              <a:rPr lang="zh-CN" altLang="en-US" dirty="0"/>
              <a:t>举例</a:t>
            </a:r>
            <a:r>
              <a:rPr lang="en-US" altLang="zh-CN" dirty="0"/>
              <a:t>T</a:t>
            </a:r>
            <a:r>
              <a:rPr lang="zh-CN" altLang="en-US" dirty="0"/>
              <a:t>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219659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举例：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005" y="1391888"/>
            <a:ext cx="6763083" cy="52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371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r>
              <a:rPr lang="en-US" altLang="zh-CN" dirty="0"/>
              <a:t>——</a:t>
            </a:r>
            <a:r>
              <a:rPr lang="zh-CN" altLang="en-US" dirty="0"/>
              <a:t>举例电平移位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276" y="1549301"/>
            <a:ext cx="6662627" cy="46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0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一阶同相输入低通和高通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4916015"/>
                <a:ext cx="6096000" cy="16478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)=(1+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16015"/>
                <a:ext cx="6096000" cy="1647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145324" y="5039984"/>
                <a:ext cx="5208477" cy="90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24" y="5039984"/>
                <a:ext cx="5208477" cy="902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14" y="1376243"/>
            <a:ext cx="11138885" cy="319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149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r>
              <a:rPr lang="en-US" altLang="zh-CN" dirty="0"/>
              <a:t>——</a:t>
            </a:r>
            <a:r>
              <a:rPr lang="zh-CN" altLang="en-US" dirty="0"/>
              <a:t>举例三运放仪表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110" y="1662906"/>
            <a:ext cx="52768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617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r>
              <a:rPr lang="en-US" altLang="zh-CN" dirty="0"/>
              <a:t>——</a:t>
            </a:r>
            <a:r>
              <a:rPr lang="zh-CN" altLang="en-US" dirty="0"/>
              <a:t>举例两运放仪表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48" y="2000490"/>
            <a:ext cx="6988030" cy="400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688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r>
              <a:rPr lang="en-US" altLang="zh-CN" dirty="0"/>
              <a:t>——</a:t>
            </a:r>
            <a:r>
              <a:rPr lang="zh-CN" altLang="en-US" dirty="0"/>
              <a:t>举例压流转换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29" y="2303056"/>
            <a:ext cx="82581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22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r>
              <a:rPr lang="en-US" altLang="zh-CN" dirty="0"/>
              <a:t>——</a:t>
            </a:r>
            <a:r>
              <a:rPr lang="zh-CN" altLang="en-US" dirty="0"/>
              <a:t>举例积分微分器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58" y="2360428"/>
            <a:ext cx="9568281" cy="34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723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r>
              <a:rPr lang="en-US" altLang="zh-CN" dirty="0"/>
              <a:t>——</a:t>
            </a:r>
            <a:r>
              <a:rPr lang="zh-CN" altLang="en-US" dirty="0"/>
              <a:t>举例模拟乘法器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105247"/>
            <a:ext cx="10261453" cy="4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3951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r>
              <a:rPr lang="en-US" altLang="zh-CN" dirty="0"/>
              <a:t>——</a:t>
            </a:r>
            <a:r>
              <a:rPr lang="zh-CN" altLang="en-US" dirty="0"/>
              <a:t>举例</a:t>
            </a:r>
            <a:r>
              <a:rPr lang="en-US" altLang="zh-CN" dirty="0"/>
              <a:t>AD629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71" y="1746667"/>
            <a:ext cx="8042091" cy="46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685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r>
              <a:rPr lang="en-US" altLang="zh-CN" dirty="0"/>
              <a:t>——</a:t>
            </a:r>
            <a:r>
              <a:rPr lang="zh-CN" altLang="en-US" dirty="0"/>
              <a:t>举例大运放结合功率放大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753" y="1911111"/>
            <a:ext cx="3466213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）差动放大电路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）甲乙类功放克服交越失真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）恒流源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提高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CMRR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）电流镜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Q4Q5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，提高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增益，恒流源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Q6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提高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Q7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增益。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）负反馈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R6R5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结合大运放提供稳定增益。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92" y="1315560"/>
            <a:ext cx="8514132" cy="55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9898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信号处理复习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58723" y="1686825"/>
            <a:ext cx="10317594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）滤波器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只要求一阶高、低通，压控一阶低通，会判断类型、会计算截止频率。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）精密整流电路和峰值检测电路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知道电路的功能，能写出输入输出关系。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）比较器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单门限比较器原理，迟滞比较器工作原理，会计算双阈值，能画出转移特性曲线，当输入给定波形时，能画出输出波形。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）功率放大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能分辨甲类、乙类、甲乙类，知道其优缺点。能计算乙类、甲乙类的输出功率、电源消耗功率、效率、晶体管耗散功率。典型电路包括极简乙类、甲乙类、运放配合实现的功放、以及单电源功放。</a:t>
            </a:r>
          </a:p>
        </p:txBody>
      </p:sp>
    </p:spTree>
    <p:extLst>
      <p:ext uri="{BB962C8B-B14F-4D97-AF65-F5344CB8AC3E}">
        <p14:creationId xmlns:p14="http://schemas.microsoft.com/office/powerpoint/2010/main" val="27310048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精密整流电路</a:t>
            </a:r>
            <a:r>
              <a:rPr lang="en-US" altLang="zh-CN" dirty="0"/>
              <a:t>——</a:t>
            </a:r>
            <a:r>
              <a:rPr lang="zh-CN" altLang="en-US" dirty="0"/>
              <a:t>非等权求解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91" y="1711999"/>
            <a:ext cx="9389452" cy="47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518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功放复习</a:t>
            </a:r>
            <a:r>
              <a:rPr lang="en-US" altLang="zh-CN" dirty="0"/>
              <a:t>——</a:t>
            </a:r>
            <a:r>
              <a:rPr lang="zh-CN" altLang="en-US" dirty="0"/>
              <a:t>乙类电路原理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549179"/>
            <a:ext cx="10515600" cy="1204654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）工作原理，交越失真来源。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61" y="2937244"/>
            <a:ext cx="93916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74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演示低通基本单元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此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页来自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NPART2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767" y="1938655"/>
            <a:ext cx="63627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138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功放复习</a:t>
            </a:r>
            <a:r>
              <a:rPr lang="en-US" altLang="zh-CN" dirty="0"/>
              <a:t>——</a:t>
            </a:r>
            <a:r>
              <a:rPr lang="zh-CN" altLang="en-US" dirty="0"/>
              <a:t>乙类和甲乙类的功率计算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822" y="1679410"/>
            <a:ext cx="4114800" cy="102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22" y="2708110"/>
            <a:ext cx="8677275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22" y="4652226"/>
            <a:ext cx="4229100" cy="1352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091" y="4876063"/>
            <a:ext cx="48006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7993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功放复习</a:t>
            </a:r>
            <a:r>
              <a:rPr lang="en-US" altLang="zh-CN" dirty="0"/>
              <a:t>——</a:t>
            </a:r>
            <a:r>
              <a:rPr lang="zh-CN" altLang="en-US" dirty="0"/>
              <a:t>甲乙类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967176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）原理，如何消除或者减小交越失真？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）功率计算，一般不考虑电阻二极管支路的功耗。按照乙类计算即可。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44" y="2382044"/>
            <a:ext cx="38004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875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功放复习</a:t>
            </a:r>
            <a:r>
              <a:rPr lang="en-US" altLang="zh-CN" dirty="0"/>
              <a:t>——</a:t>
            </a:r>
            <a:r>
              <a:rPr lang="zh-CN" altLang="en-US" dirty="0"/>
              <a:t>含负反馈的功率放大电路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4" y="2072517"/>
            <a:ext cx="4541724" cy="38575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954" y="1905712"/>
            <a:ext cx="6823555" cy="4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568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信号源复习</a:t>
            </a:r>
            <a:r>
              <a:rPr lang="en-US" altLang="zh-CN" dirty="0"/>
              <a:t>——</a:t>
            </a:r>
            <a:r>
              <a:rPr lang="zh-CN" altLang="en-US" dirty="0"/>
              <a:t>综述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型的电路分析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LC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型的环路极性判断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）方波三角波发生器的电路分析</a:t>
            </a:r>
          </a:p>
        </p:txBody>
      </p:sp>
    </p:spTree>
    <p:extLst>
      <p:ext uri="{BB962C8B-B14F-4D97-AF65-F5344CB8AC3E}">
        <p14:creationId xmlns:p14="http://schemas.microsoft.com/office/powerpoint/2010/main" val="20469474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信号源复习</a:t>
            </a:r>
            <a:r>
              <a:rPr lang="en-US" altLang="zh-CN" dirty="0"/>
              <a:t>——RC</a:t>
            </a:r>
            <a:r>
              <a:rPr lang="zh-CN" altLang="en-US" dirty="0"/>
              <a:t>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5073501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）推导选频网络的表达式，知道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1/3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，会计算特征频率点。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）为什么后级是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倍就可以维持自激振荡。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）稳幅措施中，正负温度系数的电阻放在何处？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51" y="1641180"/>
            <a:ext cx="46577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7958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信号源复习</a:t>
            </a:r>
            <a:r>
              <a:rPr lang="en-US" altLang="zh-CN" dirty="0"/>
              <a:t>——LC</a:t>
            </a:r>
            <a:r>
              <a:rPr lang="zh-CN" altLang="en-US" dirty="0"/>
              <a:t>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9854" y="1384542"/>
            <a:ext cx="6019799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）根据环路极性法判断是否可能振荡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）根据正反馈，适当连线形成回路。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）振荡频率为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1/2piSQRT(LC)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584" y="3222378"/>
            <a:ext cx="3444948" cy="3070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9" y="3222378"/>
            <a:ext cx="3265586" cy="3070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965" y="1384542"/>
            <a:ext cx="3802836" cy="2621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348" y="4181294"/>
            <a:ext cx="3546069" cy="23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8322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信号源复习</a:t>
            </a:r>
            <a:r>
              <a:rPr lang="en-US" altLang="zh-CN" dirty="0"/>
              <a:t>——</a:t>
            </a:r>
            <a:r>
              <a:rPr lang="zh-CN" altLang="en-US" dirty="0"/>
              <a:t>方波发生器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）熟悉电路结构，工作原理。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）会计算方波频率。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）会计算两个比较点电压。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430" y="1618321"/>
            <a:ext cx="5932081" cy="476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9862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信号源复习</a:t>
            </a:r>
            <a:r>
              <a:rPr lang="en-US" altLang="zh-CN" dirty="0"/>
              <a:t>——</a:t>
            </a:r>
            <a:r>
              <a:rPr lang="zh-CN" altLang="en-US" dirty="0"/>
              <a:t>方波三角波发生器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）熟悉工作原理，知道各运放实现的功能：比较器、积分器。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）会计算比较点电压。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）会计算频率、三角波幅度。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）下电路更重要。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448" y="1825625"/>
            <a:ext cx="5951353" cy="4601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1" y="4826818"/>
            <a:ext cx="3033491" cy="17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9246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电源复习</a:t>
            </a:r>
            <a:r>
              <a:rPr lang="en-US" altLang="zh-CN" dirty="0"/>
              <a:t>——</a:t>
            </a:r>
            <a:r>
              <a:rPr lang="zh-CN" altLang="en-US" dirty="0"/>
              <a:t>分块结构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960" y="2017011"/>
            <a:ext cx="2872562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）熟悉各功能块作用。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）会连接二极管，知道整流过程。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）知道电容极性。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）知道电容不能随意增大，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650" y="2190308"/>
            <a:ext cx="8188172" cy="41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743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电源复习</a:t>
            </a:r>
            <a:r>
              <a:rPr lang="en-US" altLang="zh-CN" dirty="0"/>
              <a:t>——</a:t>
            </a:r>
            <a:r>
              <a:rPr lang="zh-CN" altLang="en-US" dirty="0"/>
              <a:t>串联型稳压电路基本原理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15" y="2604422"/>
            <a:ext cx="4838700" cy="3648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1" y="2204372"/>
            <a:ext cx="52197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5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65" y="620093"/>
            <a:ext cx="7237095" cy="1534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27" y="474843"/>
            <a:ext cx="3176313" cy="2115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640" y="2300298"/>
            <a:ext cx="1773873" cy="9771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642" y="2300298"/>
            <a:ext cx="4028123" cy="13048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470" y="3750349"/>
            <a:ext cx="5495290" cy="933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015" y="4782737"/>
            <a:ext cx="2705100" cy="1019175"/>
          </a:xfrm>
          <a:prstGeom prst="rect">
            <a:avLst/>
          </a:prstGeom>
        </p:spPr>
      </p:pic>
      <p:sp>
        <p:nvSpPr>
          <p:cNvPr id="10" name="左大括号 9"/>
          <p:cNvSpPr/>
          <p:nvPr/>
        </p:nvSpPr>
        <p:spPr>
          <a:xfrm>
            <a:off x="1016000" y="3750349"/>
            <a:ext cx="247015" cy="174621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715760" y="3786793"/>
                <a:ext cx="1503680" cy="1153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60" y="3786793"/>
                <a:ext cx="1503680" cy="1153201"/>
              </a:xfrm>
              <a:prstGeom prst="rect">
                <a:avLst/>
              </a:prstGeom>
              <a:blipFill>
                <a:blip r:embed="rId8"/>
                <a:stretch>
                  <a:fillRect r="-18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615565" y="5910158"/>
            <a:ext cx="85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</a:t>
            </a:r>
            <a:r>
              <a:rPr lang="en-US" altLang="zh-CN" dirty="0"/>
              <a:t>f=</a:t>
            </a:r>
            <a:r>
              <a:rPr lang="en-US" altLang="zh-CN" dirty="0" err="1"/>
              <a:t>fH</a:t>
            </a:r>
            <a:r>
              <a:rPr lang="zh-CN" altLang="en-US" dirty="0"/>
              <a:t>，增益为</a:t>
            </a:r>
            <a:r>
              <a:rPr lang="en-US" altLang="zh-CN" dirty="0"/>
              <a:t>0.707</a:t>
            </a:r>
            <a:r>
              <a:rPr lang="zh-CN" altLang="en-US" dirty="0"/>
              <a:t>，相移为</a:t>
            </a:r>
            <a:r>
              <a:rPr lang="en-US" altLang="zh-CN" dirty="0"/>
              <a:t>-45°</a:t>
            </a:r>
            <a:r>
              <a:rPr lang="zh-CN" altLang="en-US" dirty="0"/>
              <a:t>，此处频率为特征频率，也是一阶的截止频率。</a:t>
            </a:r>
          </a:p>
        </p:txBody>
      </p:sp>
    </p:spTree>
    <p:extLst>
      <p:ext uri="{BB962C8B-B14F-4D97-AF65-F5344CB8AC3E}">
        <p14:creationId xmlns:p14="http://schemas.microsoft.com/office/powerpoint/2010/main" val="19077669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电源复习</a:t>
            </a:r>
            <a:r>
              <a:rPr lang="en-US" altLang="zh-CN" dirty="0"/>
              <a:t>——</a:t>
            </a:r>
            <a:r>
              <a:rPr lang="zh-CN" altLang="en-US" dirty="0"/>
              <a:t>串联型稳压电路计算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007548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倍的计算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）可调电压输出范围计算：电阻分压关系直接计算。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）考虑限制条件的计算，对上述计算增加新的约束。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调整管</a:t>
            </a:r>
            <a:r>
              <a:rPr lang="en-US" altLang="zh-CN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UCES</a:t>
            </a:r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必须大于</a:t>
            </a:r>
            <a:r>
              <a:rPr lang="en-US" altLang="zh-CN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2V</a:t>
            </a:r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18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调整管电流不得超过上限。</a:t>
            </a:r>
          </a:p>
        </p:txBody>
      </p:sp>
    </p:spTree>
    <p:extLst>
      <p:ext uri="{BB962C8B-B14F-4D97-AF65-F5344CB8AC3E}">
        <p14:creationId xmlns:p14="http://schemas.microsoft.com/office/powerpoint/2010/main" val="27425856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电压复习</a:t>
            </a:r>
            <a:r>
              <a:rPr lang="en-US" altLang="zh-CN" dirty="0"/>
              <a:t>——</a:t>
            </a:r>
            <a:r>
              <a:rPr lang="zh-CN" altLang="en-US" dirty="0"/>
              <a:t>附加电路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2628013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）含有输出电流保护电路的原理。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）集成三端稳压器的扩压计算。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77" y="1643856"/>
            <a:ext cx="77819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470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电源复习</a:t>
            </a:r>
            <a:r>
              <a:rPr lang="en-US" altLang="zh-CN" dirty="0"/>
              <a:t>——</a:t>
            </a:r>
            <a:r>
              <a:rPr lang="zh-CN" altLang="en-US" dirty="0"/>
              <a:t>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117" y="1977231"/>
            <a:ext cx="5219700" cy="4048125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98109" y="2062301"/>
            <a:ext cx="537468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电路和已知条件如图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Section149-3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所示，晶体管输出最大电流为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150mA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，饱和压降为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2V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，负载电阻为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50Ω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，求正常工作情况下，输出电压的可调整范围。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50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滤波器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2727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13" y="98131"/>
            <a:ext cx="6892607" cy="6688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5760" y="162560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注意频率的归一化，称为相对频率</a:t>
            </a:r>
            <a:endParaRPr lang="en-US" altLang="zh-CN" dirty="0"/>
          </a:p>
          <a:p>
            <a:r>
              <a:rPr lang="zh-CN" altLang="en-US" dirty="0"/>
              <a:t>幅度的归一化。</a:t>
            </a:r>
          </a:p>
        </p:txBody>
      </p:sp>
    </p:spTree>
    <p:extLst>
      <p:ext uri="{BB962C8B-B14F-4D97-AF65-F5344CB8AC3E}">
        <p14:creationId xmlns:p14="http://schemas.microsoft.com/office/powerpoint/2010/main" val="3663943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一阶反相输入低通和高通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4605076"/>
                <a:ext cx="6096000" cy="22529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begChr m:val="‖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×2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𝑓𝐶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05076"/>
                <a:ext cx="6096000" cy="22529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578549" y="4769698"/>
                <a:ext cx="6096000" cy="191020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×2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𝑓𝐶</m:t>
                              </m:r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549" y="4769698"/>
                <a:ext cx="6096000" cy="1910203"/>
              </a:xfrm>
              <a:prstGeom prst="rect">
                <a:avLst/>
              </a:prstGeom>
              <a:blipFill rotWithShape="0">
                <a:blip r:embed="rId4"/>
                <a:stretch>
                  <a:fillRect b="-2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12" y="1336308"/>
            <a:ext cx="9890114" cy="33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71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/>
          <a:lstStyle/>
          <a:p>
            <a:r>
              <a:rPr lang="zh-CN" altLang="en-US" dirty="0"/>
              <a:t>一阶全通滤波器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" y="1426711"/>
            <a:ext cx="4730433" cy="3731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701" y="2054701"/>
            <a:ext cx="2745740" cy="19789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41" y="5817777"/>
            <a:ext cx="9698673" cy="10209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634" y="4123969"/>
            <a:ext cx="3488081" cy="1583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709536" y="3459528"/>
                <a:ext cx="1356012" cy="758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536" y="3459528"/>
                <a:ext cx="1356012" cy="7585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669185" y="354019"/>
                <a:ext cx="6818854" cy="1046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185" y="354019"/>
                <a:ext cx="6818854" cy="10463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215589" y="1598991"/>
                <a:ext cx="1612173" cy="11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89" y="1598991"/>
                <a:ext cx="1612173" cy="11387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 flipV="1">
            <a:off x="4149698" y="1296961"/>
            <a:ext cx="5322293" cy="23557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1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一阶全通滤波器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110480" y="76200"/>
                <a:ext cx="7081520" cy="2223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𝑆𝐶</m:t>
                              </m:r>
                            </m:den>
                          </m:f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𝑆𝑅𝐶</m:t>
                              </m:r>
                            </m:den>
                          </m:f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𝑆𝑅𝐶</m:t>
                              </m:r>
                            </m:den>
                          </m:f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𝑆𝑅𝐶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480" y="76200"/>
                <a:ext cx="7081520" cy="22233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63" y="1391920"/>
            <a:ext cx="4735237" cy="36941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682" y="2625725"/>
            <a:ext cx="4105275" cy="1504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1" y="5269084"/>
            <a:ext cx="9582150" cy="9620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117" y="4410084"/>
            <a:ext cx="17811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37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一阶滤波器之关键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464748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）分清高通还是低通，用“两极法”判断。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）找到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1/2</a:t>
            </a:r>
            <a:r>
              <a:rPr lang="el-GR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RC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）会写出频域增益表达式，得到模随频率变化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幅频特性，相移随频率变化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相频特性。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497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147880"/>
            <a:ext cx="9496988" cy="47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一阶低通和一阶高通组成的带通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1074437" y="5669280"/>
            <a:ext cx="9494519" cy="776763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求中频增益，上限截止频率，下限截止频率。</a:t>
            </a:r>
          </a:p>
        </p:txBody>
      </p:sp>
    </p:spTree>
    <p:extLst>
      <p:ext uri="{BB962C8B-B14F-4D97-AF65-F5344CB8AC3E}">
        <p14:creationId xmlns:p14="http://schemas.microsoft.com/office/powerpoint/2010/main" val="3898561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压控滤波器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34" y="4416464"/>
            <a:ext cx="6532880" cy="71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944470" y="5472477"/>
                <a:ext cx="6007862" cy="883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𝑂𝑈𝑇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𝐾𝑅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e>
                          </m: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70" y="5472477"/>
                <a:ext cx="6007862" cy="8833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7863560" y="5283580"/>
                <a:ext cx="2509800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560" y="5283580"/>
                <a:ext cx="2509800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481" y="0"/>
            <a:ext cx="7926519" cy="441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96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" y="863600"/>
            <a:ext cx="11701491" cy="52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8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8" y="579120"/>
            <a:ext cx="11599711" cy="51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35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99" y="0"/>
            <a:ext cx="10466783" cy="62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80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滤波器基础知识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定义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传函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关键频率点</a:t>
            </a:r>
          </a:p>
        </p:txBody>
      </p:sp>
    </p:spTree>
    <p:extLst>
      <p:ext uri="{BB962C8B-B14F-4D97-AF65-F5344CB8AC3E}">
        <p14:creationId xmlns:p14="http://schemas.microsoft.com/office/powerpoint/2010/main" val="3585922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636759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）一阶压控滤波器中，如果互换电阻、电容位置，可行吗？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）如果用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TINA-TI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实施仿真，如何构建压控滤波器？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261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见识二阶低通滤波器</a:t>
            </a:r>
            <a:r>
              <a:rPr lang="en-US" altLang="zh-CN" dirty="0"/>
              <a:t>——</a:t>
            </a:r>
            <a:r>
              <a:rPr lang="en-US" altLang="zh-CN" dirty="0" err="1"/>
              <a:t>Sallen</a:t>
            </a:r>
            <a:r>
              <a:rPr lang="en-US" altLang="zh-CN" dirty="0"/>
              <a:t>-Key</a:t>
            </a:r>
            <a:r>
              <a:rPr lang="zh-CN" altLang="en-US" dirty="0"/>
              <a:t>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6" y="1569409"/>
            <a:ext cx="10248900" cy="3171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082" y="5101776"/>
            <a:ext cx="7544069" cy="9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18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99" y="332200"/>
            <a:ext cx="11556143" cy="63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73" y="223520"/>
            <a:ext cx="10850872" cy="65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75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峰值检测和精密整流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16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峰值检测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825625"/>
            <a:ext cx="10537973" cy="46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2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信号处理电路</a:t>
            </a:r>
            <a:r>
              <a:rPr lang="en-US" altLang="zh-CN" dirty="0"/>
              <a:t>——</a:t>
            </a:r>
            <a:r>
              <a:rPr lang="zh-CN" altLang="en-US" dirty="0"/>
              <a:t>峰值检测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6" y="1458332"/>
            <a:ext cx="2989641" cy="199661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40" y="1458332"/>
            <a:ext cx="4512100" cy="2469671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36" y="3704412"/>
            <a:ext cx="4392738" cy="29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7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24" y="870614"/>
            <a:ext cx="4033410" cy="35749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538" y="563680"/>
            <a:ext cx="5197775" cy="39149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4704" y="4721087"/>
            <a:ext cx="360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后期充电非常慢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72201" y="4510070"/>
            <a:ext cx="4740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加速充电，但运放有部分时间为“非虚短”状态</a:t>
            </a:r>
            <a:endParaRPr lang="en-US" altLang="zh-CN" dirty="0"/>
          </a:p>
          <a:p>
            <a:r>
              <a:rPr lang="en-US" altLang="zh-CN" dirty="0"/>
              <a:t> OVERDRIVE RECOVER TIME:</a:t>
            </a:r>
            <a:r>
              <a:rPr lang="zh-CN" altLang="en-US" dirty="0"/>
              <a:t>运放由非虚短状态进入虚短状态需要的时间，</a:t>
            </a:r>
            <a:r>
              <a:rPr lang="en-US" altLang="zh-CN" dirty="0"/>
              <a:t>OVERDRIVE</a:t>
            </a:r>
            <a:r>
              <a:rPr lang="zh-CN" altLang="en-US" dirty="0"/>
              <a:t>，或</a:t>
            </a:r>
            <a:r>
              <a:rPr lang="en-US" altLang="zh-CN" dirty="0"/>
              <a:t>OVERLOAD</a:t>
            </a:r>
            <a:r>
              <a:rPr lang="zh-CN" altLang="en-US" dirty="0"/>
              <a:t>，中文俗称“憋死状态”</a:t>
            </a:r>
            <a:endParaRPr lang="en-US" altLang="zh-CN" dirty="0"/>
          </a:p>
          <a:p>
            <a:r>
              <a:rPr lang="zh-CN" altLang="en-US" dirty="0"/>
              <a:t>本电路的运放，在大部分时间，均处于憋死状态。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521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28" y="152201"/>
            <a:ext cx="9695578" cy="59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84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精密整流</a:t>
            </a: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576"/>
            <a:ext cx="12140488" cy="48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12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滤波和滤波器</a:t>
            </a:r>
            <a:r>
              <a:rPr lang="en-US" altLang="zh-CN" dirty="0"/>
              <a:t>——filter</a:t>
            </a:r>
            <a:r>
              <a:rPr lang="zh-CN" altLang="en-US" dirty="0"/>
              <a:t>，定义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4725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对输入信号中的频率分量，实施增益、相移上的重分配，叫滤波。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比如，将低频信号实施衰减，频率越低，衰减越严重，而对高频信号实施</a:t>
            </a:r>
            <a:r>
              <a:rPr lang="en-US" altLang="zh-CN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倍增益，保持不变。</a:t>
            </a:r>
            <a:endParaRPr lang="en-US" altLang="zh-CN" sz="2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再比如，将所有信号的增益保持为</a:t>
            </a:r>
            <a:r>
              <a:rPr lang="en-US" altLang="zh-CN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，对不同频率实施不同大小的移相。</a:t>
            </a:r>
            <a:endParaRPr lang="en-US" altLang="zh-CN" sz="2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Filter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，是动词，也是名词。</a:t>
            </a:r>
          </a:p>
        </p:txBody>
      </p:sp>
    </p:spTree>
    <p:extLst>
      <p:ext uri="{BB962C8B-B14F-4D97-AF65-F5344CB8AC3E}">
        <p14:creationId xmlns:p14="http://schemas.microsoft.com/office/powerpoint/2010/main" val="4037456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" y="755374"/>
            <a:ext cx="10761772" cy="551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23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信号处理电路</a:t>
            </a:r>
            <a:r>
              <a:rPr lang="en-US" altLang="zh-CN" dirty="0"/>
              <a:t>——</a:t>
            </a:r>
            <a:r>
              <a:rPr lang="zh-CN" altLang="en-US" dirty="0"/>
              <a:t>半波精密整流</a:t>
            </a:r>
            <a:r>
              <a:rPr lang="en-US" altLang="zh-CN" dirty="0"/>
              <a:t>——</a:t>
            </a:r>
            <a:r>
              <a:rPr lang="zh-CN" altLang="en-US" dirty="0"/>
              <a:t>怎么精密了？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10" y="1605517"/>
            <a:ext cx="10803424" cy="44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信号处理电路</a:t>
            </a:r>
            <a:r>
              <a:rPr lang="en-US" altLang="zh-CN" dirty="0"/>
              <a:t>——</a:t>
            </a:r>
            <a:r>
              <a:rPr lang="zh-CN" altLang="en-US" dirty="0"/>
              <a:t>全波精密整流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31" y="1517725"/>
            <a:ext cx="11454504" cy="53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95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信号处理电路</a:t>
            </a:r>
            <a:r>
              <a:rPr lang="en-US" altLang="zh-CN" dirty="0"/>
              <a:t>——</a:t>
            </a:r>
            <a:r>
              <a:rPr lang="zh-CN" altLang="en-US" dirty="0"/>
              <a:t>全波精密整流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78" y="1701209"/>
            <a:ext cx="9257255" cy="46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53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20" y="546069"/>
            <a:ext cx="9724002" cy="59418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00192" y="695740"/>
            <a:ext cx="499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开关置于上方、下方，输出波形怎样？</a:t>
            </a:r>
            <a:endParaRPr lang="en-US" altLang="zh-CN" dirty="0"/>
          </a:p>
          <a:p>
            <a:r>
              <a:rPr lang="zh-CN" altLang="en-US" dirty="0"/>
              <a:t>改变</a:t>
            </a:r>
            <a:r>
              <a:rPr lang="en-US" altLang="zh-CN" dirty="0"/>
              <a:t>R2</a:t>
            </a:r>
            <a:r>
              <a:rPr lang="zh-CN" altLang="en-US" dirty="0"/>
              <a:t>输出波形怎样？</a:t>
            </a:r>
          </a:p>
        </p:txBody>
      </p:sp>
    </p:spTree>
    <p:extLst>
      <p:ext uri="{BB962C8B-B14F-4D97-AF65-F5344CB8AC3E}">
        <p14:creationId xmlns:p14="http://schemas.microsoft.com/office/powerpoint/2010/main" val="359574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9" y="588476"/>
            <a:ext cx="9380465" cy="57516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69765" y="795130"/>
            <a:ext cx="478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找出与上页电路的区别，分析两者的区别。</a:t>
            </a:r>
          </a:p>
        </p:txBody>
      </p:sp>
    </p:spTree>
    <p:extLst>
      <p:ext uri="{BB962C8B-B14F-4D97-AF65-F5344CB8AC3E}">
        <p14:creationId xmlns:p14="http://schemas.microsoft.com/office/powerpoint/2010/main" val="4072328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04" y="606287"/>
            <a:ext cx="9464888" cy="580342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41774" y="606287"/>
            <a:ext cx="4462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原电路取自</a:t>
            </a:r>
            <a:r>
              <a:rPr lang="en-US" altLang="zh-CN" dirty="0"/>
              <a:t>VF5</a:t>
            </a:r>
            <a:r>
              <a:rPr lang="zh-CN" altLang="en-US" dirty="0"/>
              <a:t>，那么</a:t>
            </a:r>
            <a:r>
              <a:rPr lang="en-US" altLang="zh-CN" dirty="0"/>
              <a:t>VF4</a:t>
            </a:r>
            <a:r>
              <a:rPr lang="zh-CN" altLang="en-US" dirty="0"/>
              <a:t>的二极管支路有作用吗？取掉后如图，会是怎样？</a:t>
            </a:r>
          </a:p>
        </p:txBody>
      </p:sp>
    </p:spTree>
    <p:extLst>
      <p:ext uri="{BB962C8B-B14F-4D97-AF65-F5344CB8AC3E}">
        <p14:creationId xmlns:p14="http://schemas.microsoft.com/office/powerpoint/2010/main" val="3790730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此类电路分析方法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283455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）对不同输入阶段（正半周、负半周），分析二极管状态（导通、截止）。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）根据二极管状态，将二极管用“导线、断开”代替。重画电路。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）根据两个新电路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没有了二极管，用常规方法求解输出。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230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输入正半周，二极管</a:t>
            </a:r>
            <a:r>
              <a:rPr lang="en-US" altLang="zh-CN" dirty="0"/>
              <a:t>DA</a:t>
            </a:r>
            <a:r>
              <a:rPr lang="zh-CN" altLang="en-US" dirty="0"/>
              <a:t>导通，</a:t>
            </a:r>
            <a:r>
              <a:rPr lang="en-US" altLang="zh-CN" dirty="0"/>
              <a:t>DB</a:t>
            </a:r>
            <a:r>
              <a:rPr lang="zh-CN" altLang="en-US" dirty="0"/>
              <a:t>截止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78" y="1701209"/>
            <a:ext cx="9257255" cy="46638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56668" y="2317898"/>
            <a:ext cx="2169042" cy="65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459896" y="2317897"/>
            <a:ext cx="901147" cy="1975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459896" y="3856383"/>
            <a:ext cx="1060174" cy="13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331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输入负半周，</a:t>
            </a:r>
            <a:r>
              <a:rPr lang="en-US" altLang="zh-CN" dirty="0"/>
              <a:t>DB</a:t>
            </a:r>
            <a:r>
              <a:rPr lang="zh-CN" altLang="en-US" dirty="0"/>
              <a:t>导通，</a:t>
            </a:r>
            <a:r>
              <a:rPr lang="en-US" altLang="zh-CN" dirty="0"/>
              <a:t>DA</a:t>
            </a:r>
            <a:r>
              <a:rPr lang="zh-CN" altLang="en-US" dirty="0"/>
              <a:t>截止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78" y="1701209"/>
            <a:ext cx="9257255" cy="46638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24940" y="2317897"/>
            <a:ext cx="702364" cy="1975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10540" y="2213113"/>
            <a:ext cx="636104" cy="90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4766" y="2557670"/>
            <a:ext cx="954156" cy="13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22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数字滤波器和模拟滤波器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4725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当信号用数字序列表示。对已有数字序列进行数学运算，实现滤波，称为数字滤波器。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数字信号处理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课程。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当信号为模拟信号，直接对其进行电路滤波，输出仍为模拟信号，称为模拟滤波器。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本书只讲解模拟滤波。</a:t>
            </a:r>
          </a:p>
        </p:txBody>
      </p:sp>
    </p:spTree>
    <p:extLst>
      <p:ext uri="{BB962C8B-B14F-4D97-AF65-F5344CB8AC3E}">
        <p14:creationId xmlns:p14="http://schemas.microsoft.com/office/powerpoint/2010/main" val="2692493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比较器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120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4912502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比较器原理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运放实现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基本原理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迟滞比较器</a:t>
            </a:r>
          </a:p>
        </p:txBody>
      </p:sp>
    </p:spTree>
    <p:extLst>
      <p:ext uri="{BB962C8B-B14F-4D97-AF65-F5344CB8AC3E}">
        <p14:creationId xmlns:p14="http://schemas.microsoft.com/office/powerpoint/2010/main" val="3686995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比较器</a:t>
            </a:r>
            <a:r>
              <a:rPr lang="en-US" altLang="zh-CN" dirty="0"/>
              <a:t>——</a:t>
            </a:r>
            <a:r>
              <a:rPr lang="zh-CN" altLang="en-US" dirty="0"/>
              <a:t>原理，可以用运放实现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" y="2065020"/>
            <a:ext cx="114966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44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C06743-B297-49C3-982B-4BD5FD07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10" y="737756"/>
            <a:ext cx="7782230" cy="56273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750CD49-F49A-4B06-8070-66AE9A01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89" y="1533469"/>
            <a:ext cx="4638919" cy="36040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6138C1-A4AF-4543-AB6A-A4659E8E463D}"/>
              </a:ext>
            </a:extLst>
          </p:cNvPr>
          <p:cNvSpPr txBox="1"/>
          <p:nvPr/>
        </p:nvSpPr>
        <p:spPr>
          <a:xfrm>
            <a:off x="2992581" y="654627"/>
            <a:ext cx="764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典型的过零比较器，用两种运放实现。</a:t>
            </a:r>
            <a:endParaRPr lang="en-US" altLang="zh-CN" dirty="0"/>
          </a:p>
          <a:p>
            <a:r>
              <a:rPr lang="zh-CN" altLang="en-US" dirty="0"/>
              <a:t>观察输入输出关系，感受压摆率对输出波形的影响。</a:t>
            </a:r>
            <a:r>
              <a:rPr lang="en-US" altLang="zh-CN" dirty="0"/>
              <a:t>100Hz</a:t>
            </a:r>
            <a:r>
              <a:rPr lang="zh-CN" altLang="en-US" dirty="0"/>
              <a:t>，</a:t>
            </a:r>
            <a:r>
              <a:rPr lang="en-US" altLang="zh-CN" dirty="0"/>
              <a:t>100kHz</a:t>
            </a:r>
            <a:r>
              <a:rPr lang="zh-CN" altLang="en-US" dirty="0"/>
              <a:t>输入。</a:t>
            </a:r>
          </a:p>
        </p:txBody>
      </p:sp>
    </p:spTree>
    <p:extLst>
      <p:ext uri="{BB962C8B-B14F-4D97-AF65-F5344CB8AC3E}">
        <p14:creationId xmlns:p14="http://schemas.microsoft.com/office/powerpoint/2010/main" val="3729997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迟滞比较器</a:t>
            </a:r>
            <a:r>
              <a:rPr lang="en-US" altLang="zh-CN" dirty="0"/>
              <a:t>——</a:t>
            </a:r>
            <a:r>
              <a:rPr lang="zh-CN" altLang="en-US" dirty="0"/>
              <a:t>问题提出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68" y="1698060"/>
            <a:ext cx="11293032" cy="460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C126C3-1AC8-4B4A-98EE-AC88F78E5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81" y="113800"/>
            <a:ext cx="8644838" cy="6630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68F877-AB68-4CE3-A5A5-1E42E1159411}"/>
              </a:ext>
            </a:extLst>
          </p:cNvPr>
          <p:cNvSpPr txBox="1"/>
          <p:nvPr/>
        </p:nvSpPr>
        <p:spPr>
          <a:xfrm>
            <a:off x="4229100" y="5330536"/>
            <a:ext cx="496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演示输出抖晃</a:t>
            </a:r>
          </a:p>
        </p:txBody>
      </p:sp>
    </p:spTree>
    <p:extLst>
      <p:ext uri="{BB962C8B-B14F-4D97-AF65-F5344CB8AC3E}">
        <p14:creationId xmlns:p14="http://schemas.microsoft.com/office/powerpoint/2010/main" val="19785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迟滞比较器的运放实现方法一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80" y="1825625"/>
            <a:ext cx="11410673" cy="40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42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方法一的实际效果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61" y="1334839"/>
            <a:ext cx="7346719" cy="50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44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351777-FBC7-4D10-91CB-C4FB592C0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4" y="169800"/>
            <a:ext cx="9317588" cy="651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78BECF-2C9F-4B9D-8503-5476FCF0B47C}"/>
              </a:ext>
            </a:extLst>
          </p:cNvPr>
          <p:cNvSpPr txBox="1"/>
          <p:nvPr/>
        </p:nvSpPr>
        <p:spPr>
          <a:xfrm>
            <a:off x="4125191" y="5247409"/>
            <a:ext cx="498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演示迟滞比较器消除输出抖晃，</a:t>
            </a:r>
            <a:r>
              <a:rPr lang="en-US" altLang="zh-CN" dirty="0"/>
              <a:t>12.3V</a:t>
            </a:r>
            <a:r>
              <a:rPr lang="zh-CN" altLang="en-US" dirty="0"/>
              <a:t>左右，</a:t>
            </a:r>
            <a:r>
              <a:rPr lang="en-US" altLang="zh-CN" dirty="0"/>
              <a:t>1%=123mV</a:t>
            </a:r>
            <a:r>
              <a:rPr lang="zh-CN" altLang="en-US" dirty="0"/>
              <a:t>，窗口</a:t>
            </a:r>
            <a:r>
              <a:rPr lang="en-US" altLang="zh-CN" dirty="0"/>
              <a:t>246mV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22648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多种多样的迟滞比较器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04" y="1535531"/>
            <a:ext cx="7591025" cy="49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8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数字滤波，最简单的举例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数字滤波。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Xi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为输入数字序列，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Yi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为输出数字序列。</a:t>
                </a:r>
                <a:endParaRPr lang="en-US" altLang="zh-CN" sz="24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0.5×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+0.5×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zh-CN" sz="2400" dirty="0"/>
              </a:p>
              <a:p>
                <a:r>
                  <a:rPr lang="zh-CN" altLang="en-US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可以用软件程序实现，也可以用硬件电路实现。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077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1E2387-E5E4-455C-A3ED-EBCF47937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95" y="691376"/>
            <a:ext cx="7432796" cy="54752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FEF532-91D4-4E17-AF23-C15B7DF4C945}"/>
              </a:ext>
            </a:extLst>
          </p:cNvPr>
          <p:cNvSpPr/>
          <p:nvPr/>
        </p:nvSpPr>
        <p:spPr>
          <a:xfrm>
            <a:off x="5922818" y="1246909"/>
            <a:ext cx="4727864" cy="2182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3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实际的集成比较器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为什么不用运放做比较器？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几种常见比较器</a:t>
            </a:r>
          </a:p>
        </p:txBody>
      </p:sp>
    </p:spTree>
    <p:extLst>
      <p:ext uri="{BB962C8B-B14F-4D97-AF65-F5344CB8AC3E}">
        <p14:creationId xmlns:p14="http://schemas.microsoft.com/office/powerpoint/2010/main" val="3915786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很少用运放实现比较器功能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230590" cy="4351338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）运放的输出取决于供电电压，与数字电平不一定匹配。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）运放存在严重的过驱恢复时间，不利于高速运行。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）运放灵敏度过高。</a:t>
            </a:r>
          </a:p>
        </p:txBody>
      </p:sp>
    </p:spTree>
    <p:extLst>
      <p:ext uri="{BB962C8B-B14F-4D97-AF65-F5344CB8AC3E}">
        <p14:creationId xmlns:p14="http://schemas.microsoft.com/office/powerpoint/2010/main" val="3805660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80382-DFC4-450F-8B9E-757FC1A2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LM311,  </a:t>
            </a:r>
            <a:r>
              <a:rPr lang="zh-CN" altLang="en-US" dirty="0"/>
              <a:t>响应时间：</a:t>
            </a:r>
            <a:r>
              <a:rPr lang="en-US" altLang="zh-CN" dirty="0"/>
              <a:t>115ns/165ns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C9D35-1E35-4BC1-9AA9-938986A8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340B3E-B8B6-4C10-82DC-45B3FC0D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3" y="2792121"/>
            <a:ext cx="4791075" cy="2105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B1029D-703B-493A-9807-1B204EC6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58" y="1555873"/>
            <a:ext cx="6408271" cy="48908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51DA15-6438-4BF3-9623-1907B393BFC7}"/>
              </a:ext>
            </a:extLst>
          </p:cNvPr>
          <p:cNvSpPr txBox="1"/>
          <p:nvPr/>
        </p:nvSpPr>
        <p:spPr>
          <a:xfrm>
            <a:off x="916452" y="5338687"/>
            <a:ext cx="402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灵活的输出结构，可以实现共射级输出，共集电极输出。</a:t>
            </a:r>
          </a:p>
        </p:txBody>
      </p:sp>
    </p:spTree>
    <p:extLst>
      <p:ext uri="{BB962C8B-B14F-4D97-AF65-F5344CB8AC3E}">
        <p14:creationId xmlns:p14="http://schemas.microsoft.com/office/powerpoint/2010/main" val="913657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CB582-755C-4617-B3B1-5D596038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7B2748-7C90-4531-98BC-49724D27F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0CBCF6-D77B-4D34-9272-4D9A4D0B2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59" y="335740"/>
            <a:ext cx="9705604" cy="61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6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97F751-9819-45A2-9E8B-097927E27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07" y="607796"/>
            <a:ext cx="8978656" cy="49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41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9D4E50-A68C-405D-A6FD-1C6BE574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2" y="448244"/>
            <a:ext cx="11731336" cy="596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58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52BE42-4F2C-4555-A82E-861608A6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179" y="419596"/>
            <a:ext cx="5538139" cy="60188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0DDD18-7DFE-4889-969D-07DBB65BE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3" y="419596"/>
            <a:ext cx="5148813" cy="20643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637425-F670-4940-BE16-7BC4C8C7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974" y="2708562"/>
            <a:ext cx="38290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138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DDE12D-92D5-4DCD-A37A-EB6BFA26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95"/>
            <a:ext cx="12192000" cy="65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86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功率放大电路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89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MP3</a:t>
            </a:r>
            <a:r>
              <a:rPr lang="zh-CN" altLang="en-US" dirty="0"/>
              <a:t>中的滤波器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8" y="1850065"/>
            <a:ext cx="10984455" cy="44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03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功率放大电路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2" y="1825625"/>
            <a:ext cx="6098176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在保证信号不失真或者较小失真的基础上，输出足够大的功率，以驱动喇叭等高功率负载。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在音频领域，目前主要分为，甲类功放、乙类功放（甲乙类）、丙类功放，三国演义几十年了。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078" y="2100575"/>
            <a:ext cx="4510723" cy="29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2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甲类（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Class A)——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最简单的甲类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5523229" cy="435133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定义：信号周期内，功率晶体管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100%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导通，此为导通角。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只要晶体管额定功耗足够大，就能够给输出提供足够大的功率。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存在问题：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8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需要特别小，与负载近似，导致静态功耗特别大，浪费。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）由于没有负反馈，存在非线性失真。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30" y="1825625"/>
            <a:ext cx="5154507" cy="40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09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D0A4FF-BB9B-45C0-A070-864DBF1F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5" y="455400"/>
            <a:ext cx="10057613" cy="5947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ED2CE2-48E4-445C-8678-238D39487102}"/>
              </a:ext>
            </a:extLst>
          </p:cNvPr>
          <p:cNvSpPr txBox="1"/>
          <p:nvPr/>
        </p:nvSpPr>
        <p:spPr>
          <a:xfrm>
            <a:off x="9347962" y="1016848"/>
            <a:ext cx="2441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3mV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30mV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300mV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72330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B3A538-5870-491D-B225-8391260A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03" y="330710"/>
            <a:ext cx="10057613" cy="5947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C64423C-DCC9-474F-B708-A5D065F1BC8E}"/>
              </a:ext>
            </a:extLst>
          </p:cNvPr>
          <p:cNvSpPr txBox="1"/>
          <p:nvPr/>
        </p:nvSpPr>
        <p:spPr>
          <a:xfrm>
            <a:off x="9144000" y="696191"/>
            <a:ext cx="2784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可以输出</a:t>
            </a:r>
            <a:r>
              <a:rPr lang="en-US" altLang="zh-CN" dirty="0"/>
              <a:t>10V</a:t>
            </a:r>
            <a:r>
              <a:rPr lang="zh-CN" altLang="en-US" dirty="0"/>
              <a:t>以上。</a:t>
            </a:r>
            <a:endParaRPr lang="en-US" altLang="zh-CN" dirty="0"/>
          </a:p>
          <a:p>
            <a:r>
              <a:rPr lang="zh-CN" altLang="en-US" dirty="0"/>
              <a:t>但，第一失真，第二静态电流太大。</a:t>
            </a:r>
          </a:p>
        </p:txBody>
      </p:sp>
    </p:spTree>
    <p:extLst>
      <p:ext uri="{BB962C8B-B14F-4D97-AF65-F5344CB8AC3E}">
        <p14:creationId xmlns:p14="http://schemas.microsoft.com/office/powerpoint/2010/main" val="2253904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甲类（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Class A)——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经典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JLH1969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220979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572" y="1441794"/>
            <a:ext cx="8960427" cy="53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53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1AFF5B-E847-4001-91F1-521191C9613B}"/>
              </a:ext>
            </a:extLst>
          </p:cNvPr>
          <p:cNvSpPr txBox="1"/>
          <p:nvPr/>
        </p:nvSpPr>
        <p:spPr>
          <a:xfrm>
            <a:off x="1880755" y="6265718"/>
            <a:ext cx="715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失真非常小，因为负反馈。但静态电流仍然很大。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C9B572-C3CF-42FF-BEA2-F9D35F38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86" y="0"/>
            <a:ext cx="1153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827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甲类（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Class A)——JLH1969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优缺点分析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）失真非常小，可以做到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0.1%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以下。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）效率很低，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20%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左右。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）由此，它适合于“奢侈品”，以及高质量专用品使用。</a:t>
            </a:r>
          </a:p>
        </p:txBody>
      </p:sp>
    </p:spTree>
    <p:extLst>
      <p:ext uri="{BB962C8B-B14F-4D97-AF65-F5344CB8AC3E}">
        <p14:creationId xmlns:p14="http://schemas.microsoft.com/office/powerpoint/2010/main" val="2216981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乙类（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Class B)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定义，功率管导通角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50%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一般用两只功率管，互相配合各自导通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50%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，完成对整个周期的放大。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效率明显提高，最高理论值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78.5%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。但存在明显的交越失真。</a:t>
            </a:r>
          </a:p>
        </p:txBody>
      </p:sp>
    </p:spTree>
    <p:extLst>
      <p:ext uri="{BB962C8B-B14F-4D97-AF65-F5344CB8AC3E}">
        <p14:creationId xmlns:p14="http://schemas.microsoft.com/office/powerpoint/2010/main" val="646388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乙类（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Class B)——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互补推挽式电路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13" y="1940560"/>
            <a:ext cx="11555733" cy="42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337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3146D5-E251-4721-8CC3-4BBAF84A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46783"/>
            <a:ext cx="6096000" cy="5315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8A951B-FE19-4C9F-88B2-C908382FA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513"/>
            <a:ext cx="4897582" cy="2899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810831-558C-46ED-9563-EC209EF42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504295"/>
            <a:ext cx="4897583" cy="28993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616E4F-BC2B-49C8-983D-B26B7D97E689}"/>
              </a:ext>
            </a:extLst>
          </p:cNvPr>
          <p:cNvSpPr txBox="1"/>
          <p:nvPr/>
        </p:nvSpPr>
        <p:spPr>
          <a:xfrm>
            <a:off x="682337" y="6016336"/>
            <a:ext cx="489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当输入信号较小时，存在明显的交越失真</a:t>
            </a:r>
          </a:p>
        </p:txBody>
      </p:sp>
    </p:spTree>
    <p:extLst>
      <p:ext uri="{BB962C8B-B14F-4D97-AF65-F5344CB8AC3E}">
        <p14:creationId xmlns:p14="http://schemas.microsoft.com/office/powerpoint/2010/main" val="201925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模拟滤波器</a:t>
            </a:r>
            <a:r>
              <a:rPr lang="en-US" altLang="zh-CN" dirty="0"/>
              <a:t>——</a:t>
            </a:r>
            <a:r>
              <a:rPr lang="zh-CN" altLang="en-US" dirty="0"/>
              <a:t>有源和无源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4725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直接用电阻、电容、电感等实现的滤波器，称为无源滤波器。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用电阻、电容、电感，配合运放、晶体管等有源器件实现的滤波器，称为有源滤波器。</a:t>
            </a:r>
          </a:p>
        </p:txBody>
      </p:sp>
    </p:spTree>
    <p:extLst>
      <p:ext uri="{BB962C8B-B14F-4D97-AF65-F5344CB8AC3E}">
        <p14:creationId xmlns:p14="http://schemas.microsoft.com/office/powerpoint/2010/main" val="26766821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3146D5-E251-4721-8CC3-4BBAF84A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46783"/>
            <a:ext cx="6096000" cy="53150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616E4F-BC2B-49C8-983D-B26B7D97E689}"/>
              </a:ext>
            </a:extLst>
          </p:cNvPr>
          <p:cNvSpPr txBox="1"/>
          <p:nvPr/>
        </p:nvSpPr>
        <p:spPr>
          <a:xfrm>
            <a:off x="682337" y="6016336"/>
            <a:ext cx="489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当输入信号较大时，交越失真不再明显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726E4D-F439-463F-9BE5-6E20C22B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20" y="167894"/>
            <a:ext cx="5635815" cy="33364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5078F6-9C08-4DC6-8508-45949CBCC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20" y="3241825"/>
            <a:ext cx="5635816" cy="33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2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甲乙类（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Class AB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7" y="1520031"/>
            <a:ext cx="108966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6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CB508D-24E0-4B61-8685-65A62038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2" y="209214"/>
            <a:ext cx="6608535" cy="643957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4AC255-8525-4AA4-9B1A-F0CFFA563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193" y="209214"/>
            <a:ext cx="5251353" cy="3108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E2DCEF-DCD7-4E33-9E73-3BE17CD8E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646" y="3539987"/>
            <a:ext cx="5008900" cy="29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86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降低交越失真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功放至于环内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353" y="1515269"/>
            <a:ext cx="59912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564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A53EE6-1026-4ABE-9D39-45D440F2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93" y="902693"/>
            <a:ext cx="5756287" cy="26358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91A1CC-307F-4260-91A0-C5F9C613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38" y="-784"/>
            <a:ext cx="6016678" cy="35618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491C00-9139-47DA-A325-86573BFEA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02" y="3240400"/>
            <a:ext cx="6110813" cy="3617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1CA96F-652F-4A03-B2F2-531D7FA357F9}"/>
              </a:ext>
            </a:extLst>
          </p:cNvPr>
          <p:cNvSpPr txBox="1"/>
          <p:nvPr/>
        </p:nvSpPr>
        <p:spPr>
          <a:xfrm>
            <a:off x="335493" y="4155397"/>
            <a:ext cx="5221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</a:t>
            </a:r>
            <a:r>
              <a:rPr lang="en-US" altLang="zh-CN" dirty="0"/>
              <a:t>VF2</a:t>
            </a:r>
            <a:r>
              <a:rPr lang="zh-CN" altLang="en-US" dirty="0"/>
              <a:t>只要不是正弦波，则负输入端就不是，运放就不答应，就会命令</a:t>
            </a:r>
            <a:r>
              <a:rPr lang="en-US" altLang="zh-CN" dirty="0"/>
              <a:t>VF3</a:t>
            </a:r>
            <a:r>
              <a:rPr lang="zh-CN" altLang="en-US" dirty="0"/>
              <a:t>改变成“非正弦”，以迫使输出</a:t>
            </a:r>
            <a:r>
              <a:rPr lang="en-US" altLang="zh-CN" dirty="0"/>
              <a:t>VF2</a:t>
            </a:r>
            <a:r>
              <a:rPr lang="zh-CN" altLang="en-US" dirty="0"/>
              <a:t>变为正弦波。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45576F-455B-49B1-9651-1570F79CB338}"/>
              </a:ext>
            </a:extLst>
          </p:cNvPr>
          <p:cNvSpPr txBox="1"/>
          <p:nvPr/>
        </p:nvSpPr>
        <p:spPr>
          <a:xfrm>
            <a:off x="335493" y="5412697"/>
            <a:ext cx="52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神奇的负反馈啊！</a:t>
            </a:r>
          </a:p>
        </p:txBody>
      </p:sp>
    </p:spTree>
    <p:extLst>
      <p:ext uri="{BB962C8B-B14F-4D97-AF65-F5344CB8AC3E}">
        <p14:creationId xmlns:p14="http://schemas.microsoft.com/office/powerpoint/2010/main" val="1517153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单电源功放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85963"/>
            <a:ext cx="100869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83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功率和效率计算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忽略交越失真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71" y="1342754"/>
            <a:ext cx="7609307" cy="1558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61" y="2901445"/>
            <a:ext cx="10089869" cy="24460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" y="4896804"/>
            <a:ext cx="7002583" cy="18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001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乙类（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Class B)——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功率和效率计算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84" y="1631928"/>
            <a:ext cx="8598559" cy="14401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17" y="3207881"/>
            <a:ext cx="3758872" cy="8905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984" y="4556663"/>
            <a:ext cx="70675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27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775" y="497457"/>
            <a:ext cx="96297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807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1" y="213310"/>
            <a:ext cx="11317856" cy="636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8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63" y="121777"/>
            <a:ext cx="6981508" cy="64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980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3" y="343740"/>
            <a:ext cx="8537257" cy="63523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04551" y="661014"/>
            <a:ext cx="582009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类功放原理</a:t>
            </a:r>
          </a:p>
        </p:txBody>
      </p:sp>
    </p:spTree>
    <p:extLst>
      <p:ext uri="{BB962C8B-B14F-4D97-AF65-F5344CB8AC3E}">
        <p14:creationId xmlns:p14="http://schemas.microsoft.com/office/powerpoint/2010/main" val="11810622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524190"/>
            <a:ext cx="11435715" cy="57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495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1713482"/>
            <a:ext cx="5846445" cy="37259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1713482"/>
            <a:ext cx="5941060" cy="37646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4551" y="661015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轻度低通滤波</a:t>
            </a:r>
          </a:p>
        </p:txBody>
      </p:sp>
      <p:sp>
        <p:nvSpPr>
          <p:cNvPr id="5" name="矩形 4"/>
          <p:cNvSpPr/>
          <p:nvPr/>
        </p:nvSpPr>
        <p:spPr>
          <a:xfrm>
            <a:off x="7159911" y="661015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中度低通滤波</a:t>
            </a:r>
          </a:p>
        </p:txBody>
      </p:sp>
    </p:spTree>
    <p:extLst>
      <p:ext uri="{BB962C8B-B14F-4D97-AF65-F5344CB8AC3E}">
        <p14:creationId xmlns:p14="http://schemas.microsoft.com/office/powerpoint/2010/main" val="40819094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1013883"/>
            <a:ext cx="9615170" cy="55971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55254" y="224135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更干净的低通滤波</a:t>
            </a:r>
          </a:p>
        </p:txBody>
      </p:sp>
    </p:spTree>
    <p:extLst>
      <p:ext uri="{BB962C8B-B14F-4D97-AF65-F5344CB8AC3E}">
        <p14:creationId xmlns:p14="http://schemas.microsoft.com/office/powerpoint/2010/main" val="347775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信号源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7240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信号源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主要分为两类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）基于蓄积翻转的方波、三角波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简易方波             方波、三角波             参数独立可调</a:t>
            </a:r>
            <a:endParaRPr lang="en-US" altLang="zh-CN" sz="26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）基于自激振荡的正弦波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en-US" altLang="zh-CN" sz="2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sz="2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                   </a:t>
            </a:r>
            <a:r>
              <a:rPr lang="en-US" altLang="zh-CN" sz="2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LC</a:t>
            </a:r>
            <a:r>
              <a:rPr lang="zh-CN" altLang="en-US" sz="2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                        晶体振荡器</a:t>
            </a:r>
          </a:p>
        </p:txBody>
      </p:sp>
    </p:spTree>
    <p:extLst>
      <p:ext uri="{BB962C8B-B14F-4D97-AF65-F5344CB8AC3E}">
        <p14:creationId xmlns:p14="http://schemas.microsoft.com/office/powerpoint/2010/main" val="34424146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方波发生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蓄积翻转基本思想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电路和原理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周期计算</a:t>
            </a:r>
          </a:p>
        </p:txBody>
      </p:sp>
    </p:spTree>
    <p:extLst>
      <p:ext uri="{BB962C8B-B14F-4D97-AF65-F5344CB8AC3E}">
        <p14:creationId xmlns:p14="http://schemas.microsoft.com/office/powerpoint/2010/main" val="5616630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蓄积翻转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56" y="1685548"/>
            <a:ext cx="8707922" cy="48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15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生活中的蓄积翻转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）感冒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）窦房结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）微缩景观中的注水翻转车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4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）膀胱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蓄积翻转的特点：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）有一个储备池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）有一个比较器，决定当前处于储备状态还是泄放状态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）有储备和泄放环节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）构成反馈</a:t>
            </a:r>
          </a:p>
        </p:txBody>
      </p:sp>
    </p:spTree>
    <p:extLst>
      <p:ext uri="{BB962C8B-B14F-4D97-AF65-F5344CB8AC3E}">
        <p14:creationId xmlns:p14="http://schemas.microsoft.com/office/powerpoint/2010/main" val="42750424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最简单的蓄积翻转电路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方波发生器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905205"/>
            <a:ext cx="4086225" cy="3743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659" y="2276679"/>
            <a:ext cx="66484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73854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4211</Words>
  <Application>Microsoft Office PowerPoint</Application>
  <PresentationFormat>宽屏</PresentationFormat>
  <Paragraphs>411</Paragraphs>
  <Slides>192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192</vt:i4>
      </vt:variant>
    </vt:vector>
  </HeadingPairs>
  <TitlesOfParts>
    <vt:vector size="202" baseType="lpstr">
      <vt:lpstr>Microsoft YaHei UI</vt:lpstr>
      <vt:lpstr>华文中宋</vt:lpstr>
      <vt:lpstr>宋体</vt:lpstr>
      <vt:lpstr>Arial</vt:lpstr>
      <vt:lpstr>Calibri</vt:lpstr>
      <vt:lpstr>Cambria Math</vt:lpstr>
      <vt:lpstr>Segoe UI</vt:lpstr>
      <vt:lpstr>Segoe UI Light</vt:lpstr>
      <vt:lpstr>Times New Roman</vt:lpstr>
      <vt:lpstr>WelcomeDoc</vt:lpstr>
      <vt:lpstr>新模电授课——PART4</vt:lpstr>
      <vt:lpstr>滤波器</vt:lpstr>
      <vt:lpstr>滤波器基础知识</vt:lpstr>
      <vt:lpstr>滤波和滤波器——filter，定义</vt:lpstr>
      <vt:lpstr>数字滤波器和模拟滤波器</vt:lpstr>
      <vt:lpstr>数字滤波，最简单的举例</vt:lpstr>
      <vt:lpstr>MP3中的滤波器</vt:lpstr>
      <vt:lpstr>模拟滤波器——有源和无源</vt:lpstr>
      <vt:lpstr>PowerPoint 演示文稿</vt:lpstr>
      <vt:lpstr>PowerPoint 演示文稿</vt:lpstr>
      <vt:lpstr>滤波器形态分类</vt:lpstr>
      <vt:lpstr>滤波器分析方法——传函和频域表达式</vt:lpstr>
      <vt:lpstr>截止频率和特征频率</vt:lpstr>
      <vt:lpstr>滤波器的通用传函和阶数</vt:lpstr>
      <vt:lpstr>阶数带来的变化——阶数越高，越接近理想砖墙</vt:lpstr>
      <vt:lpstr>一阶有源滤波器</vt:lpstr>
      <vt:lpstr>一阶同相输入低通和高通</vt:lpstr>
      <vt:lpstr>TINA演示低通基本单元——此3页来自NPART2</vt:lpstr>
      <vt:lpstr>PowerPoint 演示文稿</vt:lpstr>
      <vt:lpstr>PowerPoint 演示文稿</vt:lpstr>
      <vt:lpstr>一阶反相输入低通和高通</vt:lpstr>
      <vt:lpstr>一阶全通滤波器</vt:lpstr>
      <vt:lpstr>一阶全通滤波器</vt:lpstr>
      <vt:lpstr>一阶滤波器之关键</vt:lpstr>
      <vt:lpstr>一阶低通和一阶高通组成的带通</vt:lpstr>
      <vt:lpstr>压控滤波器</vt:lpstr>
      <vt:lpstr>PowerPoint 演示文稿</vt:lpstr>
      <vt:lpstr>PowerPoint 演示文稿</vt:lpstr>
      <vt:lpstr>PowerPoint 演示文稿</vt:lpstr>
      <vt:lpstr>思考题</vt:lpstr>
      <vt:lpstr>见识二阶低通滤波器——Sallen-Key型</vt:lpstr>
      <vt:lpstr>PowerPoint 演示文稿</vt:lpstr>
      <vt:lpstr>PowerPoint 演示文稿</vt:lpstr>
      <vt:lpstr>峰值检测和精密整流</vt:lpstr>
      <vt:lpstr>峰值检测</vt:lpstr>
      <vt:lpstr>信号处理电路——峰值检测</vt:lpstr>
      <vt:lpstr>PowerPoint 演示文稿</vt:lpstr>
      <vt:lpstr>PowerPoint 演示文稿</vt:lpstr>
      <vt:lpstr>精密整流</vt:lpstr>
      <vt:lpstr>PowerPoint 演示文稿</vt:lpstr>
      <vt:lpstr>信号处理电路——半波精密整流——怎么精密了？</vt:lpstr>
      <vt:lpstr>信号处理电路——全波精密整流</vt:lpstr>
      <vt:lpstr>信号处理电路——全波精密整流</vt:lpstr>
      <vt:lpstr>PowerPoint 演示文稿</vt:lpstr>
      <vt:lpstr>PowerPoint 演示文稿</vt:lpstr>
      <vt:lpstr>PowerPoint 演示文稿</vt:lpstr>
      <vt:lpstr>此类电路分析方法</vt:lpstr>
      <vt:lpstr>输入正半周，二极管DA导通，DB截止</vt:lpstr>
      <vt:lpstr>输入负半周，DB导通，DA截止</vt:lpstr>
      <vt:lpstr>比较器</vt:lpstr>
      <vt:lpstr>比较器原理——运放实现</vt:lpstr>
      <vt:lpstr>比较器——原理，可以用运放实现</vt:lpstr>
      <vt:lpstr>PowerPoint 演示文稿</vt:lpstr>
      <vt:lpstr>迟滞比较器——问题提出</vt:lpstr>
      <vt:lpstr>PowerPoint 演示文稿</vt:lpstr>
      <vt:lpstr>迟滞比较器的运放实现方法一</vt:lpstr>
      <vt:lpstr>方法一的实际效果</vt:lpstr>
      <vt:lpstr>PowerPoint 演示文稿</vt:lpstr>
      <vt:lpstr>多种多样的迟滞比较器</vt:lpstr>
      <vt:lpstr>PowerPoint 演示文稿</vt:lpstr>
      <vt:lpstr>实际的集成比较器</vt:lpstr>
      <vt:lpstr>很少用运放实现比较器功能</vt:lpstr>
      <vt:lpstr>LM311,  响应时间：115ns/165ns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功率放大电路</vt:lpstr>
      <vt:lpstr>功率放大电路</vt:lpstr>
      <vt:lpstr>甲类（Class A)——最简单的甲类</vt:lpstr>
      <vt:lpstr>PowerPoint 演示文稿</vt:lpstr>
      <vt:lpstr>PowerPoint 演示文稿</vt:lpstr>
      <vt:lpstr>甲类（Class A)——经典JLH1969</vt:lpstr>
      <vt:lpstr>PowerPoint 演示文稿</vt:lpstr>
      <vt:lpstr>甲类（Class A)——JLH1969优缺点分析</vt:lpstr>
      <vt:lpstr>乙类（Class B)</vt:lpstr>
      <vt:lpstr>乙类（Class B)——互补推挽式电路</vt:lpstr>
      <vt:lpstr>PowerPoint 演示文稿</vt:lpstr>
      <vt:lpstr>PowerPoint 演示文稿</vt:lpstr>
      <vt:lpstr>甲乙类（Class AB）</vt:lpstr>
      <vt:lpstr>PowerPoint 演示文稿</vt:lpstr>
      <vt:lpstr>降低交越失真——功放至于环内</vt:lpstr>
      <vt:lpstr>PowerPoint 演示文稿</vt:lpstr>
      <vt:lpstr>单电源功放</vt:lpstr>
      <vt:lpstr>功率和效率计算——忽略交越失真</vt:lpstr>
      <vt:lpstr>乙类（Class B)——功率和效率计算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信号源</vt:lpstr>
      <vt:lpstr>信号源——主要分为两类</vt:lpstr>
      <vt:lpstr>方波发生</vt:lpstr>
      <vt:lpstr>蓄积翻转</vt:lpstr>
      <vt:lpstr>生活中的蓄积翻转</vt:lpstr>
      <vt:lpstr>最简单的蓄积翻转电路——方波发生器</vt:lpstr>
      <vt:lpstr>前述电路的周期计算</vt:lpstr>
      <vt:lpstr>PowerPoint 演示文稿</vt:lpstr>
      <vt:lpstr>PowerPoint 演示文稿</vt:lpstr>
      <vt:lpstr>PowerPoint 演示文稿</vt:lpstr>
      <vt:lpstr>方波三角波</vt:lpstr>
      <vt:lpstr>方波三角波发生器——改恒压充电为恒流充电即可</vt:lpstr>
      <vt:lpstr>PowerPoint 演示文稿</vt:lpstr>
      <vt:lpstr>方波三角波发生器——节省一个运放的标准电路</vt:lpstr>
      <vt:lpstr>方波三角波发生器——计算</vt:lpstr>
      <vt:lpstr>PowerPoint 演示文稿</vt:lpstr>
      <vt:lpstr>对称性更强的标准电路——需要重新计算周期</vt:lpstr>
      <vt:lpstr>PowerPoint 演示文稿</vt:lpstr>
      <vt:lpstr>参数独立可调——占空比改变</vt:lpstr>
      <vt:lpstr>参数独立可调——频率改变</vt:lpstr>
      <vt:lpstr>参数独立可调——幅度和直流偏移量</vt:lpstr>
      <vt:lpstr>压控方波</vt:lpstr>
      <vt:lpstr>压控改变频率——VFC电压频率转换电路</vt:lpstr>
      <vt:lpstr>自激振荡产生正弦波原理</vt:lpstr>
      <vt:lpstr>自激振荡产生正弦波原理</vt:lpstr>
      <vt:lpstr>自激振荡产生正弦波的完整结构</vt:lpstr>
      <vt:lpstr>RC型——电路原理</vt:lpstr>
      <vt:lpstr>RC型——文氏电桥分析</vt:lpstr>
      <vt:lpstr>RC型——文氏电桥分析</vt:lpstr>
      <vt:lpstr>RC型——放大3倍（多？），如何稳幅？</vt:lpstr>
      <vt:lpstr>RC型的其它电路</vt:lpstr>
      <vt:lpstr>RC型的其它电路</vt:lpstr>
      <vt:lpstr>RC型的其它电路</vt:lpstr>
      <vt:lpstr>RC型的其它电路</vt:lpstr>
      <vt:lpstr>LC型——并联谐振原理</vt:lpstr>
      <vt:lpstr>LC型——基本电路</vt:lpstr>
      <vt:lpstr>环路极性法判断是否满足相位条件</vt:lpstr>
      <vt:lpstr>LC型——变压器耦合型</vt:lpstr>
      <vt:lpstr>LC型——电容三点式</vt:lpstr>
      <vt:lpstr>LC型——电感三点式</vt:lpstr>
      <vt:lpstr>LC型——电感三点式2</vt:lpstr>
      <vt:lpstr>晶体振荡器</vt:lpstr>
      <vt:lpstr>直流稳压电源——电源的种类</vt:lpstr>
      <vt:lpstr>直流稳压电源——分类</vt:lpstr>
      <vt:lpstr>直流稳压电源——线性稳压电源结构——4部分</vt:lpstr>
      <vt:lpstr>直流稳压电源——桥式整流工作原理</vt:lpstr>
      <vt:lpstr>直流稳压电源——没有滤波的桥式整流电压波形</vt:lpstr>
      <vt:lpstr>直流稳压电源——滤波</vt:lpstr>
      <vt:lpstr>直流稳压电源——1.2倍？</vt:lpstr>
      <vt:lpstr>直流稳压电源——如何稳压？</vt:lpstr>
      <vt:lpstr>直流稳压电源——串联型稳压电路</vt:lpstr>
      <vt:lpstr>直流稳压电源——串联型稳压电路</vt:lpstr>
      <vt:lpstr>直流稳压电源——理论计算</vt:lpstr>
      <vt:lpstr>直流稳压电源——理论计算难度逐步增加</vt:lpstr>
      <vt:lpstr>直流稳压电源——输出限流保护</vt:lpstr>
      <vt:lpstr>直流稳压电源——集成三端稳压器</vt:lpstr>
      <vt:lpstr>直流稳压电源——集成三端稳压器</vt:lpstr>
      <vt:lpstr>直流稳压电源——可调式集成三端稳压器</vt:lpstr>
      <vt:lpstr>直流稳压电源——集成三端稳压器的扩压</vt:lpstr>
      <vt:lpstr>直流稳压电源——集成三端稳压器的扩流</vt:lpstr>
      <vt:lpstr>晶体管复习</vt:lpstr>
      <vt:lpstr>以图S29-6电路为例，求静态、五大参数</vt:lpstr>
      <vt:lpstr>场效应管复习</vt:lpstr>
      <vt:lpstr>PowerPoint 演示文稿</vt:lpstr>
      <vt:lpstr>PowerPoint 演示文稿</vt:lpstr>
      <vt:lpstr>静态求解电路一</vt:lpstr>
      <vt:lpstr>静态求解电路二</vt:lpstr>
      <vt:lpstr>静态求解电路三</vt:lpstr>
      <vt:lpstr>判断截止区、放大区、可变电阻区的方法</vt:lpstr>
      <vt:lpstr>FET电路的动态分析</vt:lpstr>
      <vt:lpstr>差动放大电路复习</vt:lpstr>
      <vt:lpstr>重点要求</vt:lpstr>
      <vt:lpstr>负反馈复习——基础理论</vt:lpstr>
      <vt:lpstr>负反馈复习</vt:lpstr>
      <vt:lpstr>负反馈复习——举例T型</vt:lpstr>
      <vt:lpstr>负反馈复习——举例电平移位</vt:lpstr>
      <vt:lpstr>负反馈复习——举例三运放仪表</vt:lpstr>
      <vt:lpstr>负反馈复习——举例两运放仪表</vt:lpstr>
      <vt:lpstr>负反馈复习——举例压流转换</vt:lpstr>
      <vt:lpstr>负反馈复习——举例积分微分器</vt:lpstr>
      <vt:lpstr>负反馈复习——举例模拟乘法器</vt:lpstr>
      <vt:lpstr>负反馈复习——举例AD629</vt:lpstr>
      <vt:lpstr>负反馈复习——举例大运放结合功率放大</vt:lpstr>
      <vt:lpstr>信号处理复习</vt:lpstr>
      <vt:lpstr>精密整流电路——非等权求解</vt:lpstr>
      <vt:lpstr>功放复习——乙类电路原理</vt:lpstr>
      <vt:lpstr>功放复习——乙类和甲乙类的功率计算</vt:lpstr>
      <vt:lpstr>功放复习——甲乙类</vt:lpstr>
      <vt:lpstr>功放复习——含负反馈的功率放大电路</vt:lpstr>
      <vt:lpstr>信号源复习——综述</vt:lpstr>
      <vt:lpstr>信号源复习——RC型</vt:lpstr>
      <vt:lpstr>信号源复习——LC型</vt:lpstr>
      <vt:lpstr>信号源复习——方波发生器</vt:lpstr>
      <vt:lpstr>信号源复习——方波三角波发生器</vt:lpstr>
      <vt:lpstr>电源复习——分块结构</vt:lpstr>
      <vt:lpstr>电源复习——串联型稳压电路基本原理</vt:lpstr>
      <vt:lpstr>电源复习——串联型稳压电路计算</vt:lpstr>
      <vt:lpstr>电压复习——附加电路</vt:lpstr>
      <vt:lpstr>电源复习——举例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2015-04-06T11:15:50Z</dcterms:created>
  <dcterms:modified xsi:type="dcterms:W3CDTF">2020-05-10T04:20:40Z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